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8" r:id="rId4"/>
    <p:sldId id="260" r:id="rId6"/>
    <p:sldId id="262" r:id="rId7"/>
    <p:sldId id="264" r:id="rId8"/>
    <p:sldId id="266" r:id="rId9"/>
    <p:sldId id="268" r:id="rId10"/>
    <p:sldId id="270" r:id="rId11"/>
    <p:sldId id="271" r:id="rId12"/>
    <p:sldId id="273" r:id="rId13"/>
    <p:sldId id="274" r:id="rId14"/>
    <p:sldId id="276" r:id="rId15"/>
    <p:sldId id="277" r:id="rId16"/>
    <p:sldId id="278" r:id="rId17"/>
    <p:sldId id="280" r:id="rId18"/>
    <p:sldId id="282" r:id="rId19"/>
    <p:sldId id="284" r:id="rId20"/>
    <p:sldId id="285" r:id="rId21"/>
    <p:sldId id="287" r:id="rId22"/>
    <p:sldId id="289" r:id="rId23"/>
    <p:sldId id="290" r:id="rId24"/>
    <p:sldId id="292" r:id="rId25"/>
    <p:sldId id="293" r:id="rId26"/>
    <p:sldId id="295" r:id="rId27"/>
    <p:sldId id="297" r:id="rId28"/>
    <p:sldId id="298" r:id="rId29"/>
    <p:sldId id="300" r:id="rId30"/>
    <p:sldId id="301" r:id="rId31"/>
    <p:sldId id="303" r:id="rId32"/>
    <p:sldId id="304" r:id="rId33"/>
    <p:sldId id="306" r:id="rId34"/>
    <p:sldId id="307" r:id="rId35"/>
    <p:sldId id="308" r:id="rId36"/>
    <p:sldId id="310" r:id="rId37"/>
    <p:sldId id="311" r:id="rId38"/>
    <p:sldId id="313" r:id="rId39"/>
  </p:sldIdLst>
  <p:sldSz cx="12192000" cy="6858000"/>
  <p:notesSz cx="6858000" cy="9144000"/>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4" Type="http://schemas.openxmlformats.org/officeDocument/2006/relationships/tags" Target="tags/tag83.xml"/><Relationship Id="rId43" Type="http://schemas.openxmlformats.org/officeDocument/2006/relationships/commentAuthors" Target="commentAuthors.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B70F3F-794C-4240-B442-B4C6A88CE6E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B70F3F-794C-4240-B442-B4C6A88CE6E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microsoft.com/office/2007/relationships/hdphoto" Target="../media/image2.wdp"/><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2" name="圆角矩形 1"/>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 name="TextBox 2"/>
            <p:cNvSpPr txBox="1"/>
            <p:nvPr userDrawn="1"/>
          </p:nvSpPr>
          <p:spPr>
            <a:xfrm>
              <a:off x="563500" y="442761"/>
              <a:ext cx="2492990" cy="400110"/>
            </a:xfrm>
            <a:prstGeom prst="rect">
              <a:avLst/>
            </a:prstGeom>
            <a:noFill/>
          </p:spPr>
          <p:txBody>
            <a:bodyPr wrap="none" rtlCol="0">
              <a:spAutoFit/>
            </a:bodyPr>
            <a:lstStyle/>
            <a:p>
              <a:r>
                <a:rPr lang="zh-CN" altLang="en-US" sz="2000" b="1" dirty="0" smtClean="0">
                  <a:solidFill>
                    <a:schemeClr val="accent1"/>
                  </a:solidFill>
                  <a:effectLst/>
                  <a:latin typeface="微软雅黑" panose="020B0503020204020204" charset="-122"/>
                  <a:ea typeface="微软雅黑" panose="020B0503020204020204" charset="-122"/>
                </a:rPr>
                <a:t>时尚微立体图表合集</a:t>
              </a:r>
              <a:endParaRPr lang="zh-CN" altLang="en-US" sz="2000" b="1" dirty="0">
                <a:solidFill>
                  <a:schemeClr val="accent1"/>
                </a:solidFill>
                <a:effectLst/>
                <a:latin typeface="微软雅黑" panose="020B0503020204020204" charset="-122"/>
                <a:ea typeface="微软雅黑" panose="020B0503020204020204" charset="-122"/>
              </a:endParaRPr>
            </a:p>
          </p:txBody>
        </p:sp>
      </p:grpSp>
      <p:cxnSp>
        <p:nvCxnSpPr>
          <p:cNvPr id="6" name="直接连接符 5"/>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hf hdr="0" dt="0"/>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1" y="6356352"/>
            <a:ext cx="2844800" cy="365125"/>
          </a:xfrm>
          <a:prstGeom prst="rect">
            <a:avLst/>
          </a:prstGeom>
        </p:spPr>
        <p:txBody>
          <a:bodyPr/>
          <a:lstStyle/>
          <a:p>
            <a:fld id="{FC8A9CF0-91C9-42F9-83C2-B72FF9A18BA5}" type="datetimeFigureOut">
              <a:rPr lang="zh-CN" altLang="en-US" smtClean="0"/>
            </a:fld>
            <a:endParaRPr lang="zh-CN" altLang="en-US"/>
          </a:p>
        </p:txBody>
      </p:sp>
      <p:sp>
        <p:nvSpPr>
          <p:cNvPr id="3" name="页脚占位符 2"/>
          <p:cNvSpPr>
            <a:spLocks noGrp="1"/>
          </p:cNvSpPr>
          <p:nvPr>
            <p:ph type="ftr" sz="quarter" idx="11"/>
          </p:nvPr>
        </p:nvSpPr>
        <p:spPr>
          <a:xfrm>
            <a:off x="4165600" y="6356352"/>
            <a:ext cx="3860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7600" y="6356352"/>
            <a:ext cx="2844800" cy="365125"/>
          </a:xfrm>
          <a:prstGeom prst="rect">
            <a:avLst/>
          </a:prstGeom>
        </p:spPr>
        <p:txBody>
          <a:bodyPr/>
          <a:lstStyle/>
          <a:p>
            <a:fld id="{A7F1AA27-B7A4-475F-8430-0E6442A33CF0}" type="slidenum">
              <a:rPr lang="zh-CN" altLang="en-US" smtClean="0"/>
            </a:fld>
            <a:endParaRPr lang="zh-CN" altLang="en-US"/>
          </a:p>
        </p:txBody>
      </p:sp>
    </p:spTree>
  </p:cSld>
  <p:clrMapOvr>
    <a:masterClrMapping/>
  </p:clrMapOvr>
  <p:transition spd="slow">
    <p:comb/>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6_Title Slide">
    <p:spTree>
      <p:nvGrpSpPr>
        <p:cNvPr id="1" name=""/>
        <p:cNvGrpSpPr/>
        <p:nvPr/>
      </p:nvGrpSpPr>
      <p:grpSpPr>
        <a:xfrm>
          <a:off x="0" y="0"/>
          <a:ext cx="0" cy="0"/>
          <a:chOff x="0" y="0"/>
          <a:chExt cx="0" cy="0"/>
        </a:xfrm>
      </p:grpSpPr>
      <p:sp>
        <p:nvSpPr>
          <p:cNvPr id="16" name="Slide Number Placeholder 5"/>
          <p:cNvSpPr txBox="1"/>
          <p:nvPr userDrawn="1"/>
        </p:nvSpPr>
        <p:spPr>
          <a:xfrm>
            <a:off x="1025562" y="6158291"/>
            <a:ext cx="647753" cy="328295"/>
          </a:xfrm>
          <a:prstGeom prst="rect">
            <a:avLst/>
          </a:prstGeom>
        </p:spPr>
        <p:txBody>
          <a:bodyPr vert="horz" wrap="none" lIns="121920" tIns="60960" rIns="121920" bIns="6096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A290D8D-6BA0-418D-AFED-C65293F70DA0}" type="slidenum">
              <a:rPr lang="en-US" sz="1400" b="0" i="0" smtClean="0">
                <a:solidFill>
                  <a:srgbClr val="FFFFFF"/>
                </a:solidFill>
                <a:latin typeface="Bebas Neue" charset="0"/>
                <a:ea typeface="Bebas Neue" charset="0"/>
                <a:cs typeface="Bebas Neue" charset="0"/>
              </a:rPr>
            </a:fld>
            <a:endParaRPr lang="en-US" sz="1400" b="0" i="0" dirty="0">
              <a:solidFill>
                <a:srgbClr val="FFFFFF"/>
              </a:solidFill>
              <a:latin typeface="Bebas Neue" charset="0"/>
              <a:ea typeface="Bebas Neue" charset="0"/>
              <a:cs typeface="Bebas Neue" charset="0"/>
            </a:endParaRPr>
          </a:p>
        </p:txBody>
      </p:sp>
      <p:sp>
        <p:nvSpPr>
          <p:cNvPr id="17" name="TextBox 16"/>
          <p:cNvSpPr txBox="1"/>
          <p:nvPr userDrawn="1"/>
        </p:nvSpPr>
        <p:spPr>
          <a:xfrm>
            <a:off x="504035" y="6168552"/>
            <a:ext cx="732893" cy="307777"/>
          </a:xfrm>
          <a:prstGeom prst="rect">
            <a:avLst/>
          </a:prstGeom>
          <a:noFill/>
        </p:spPr>
        <p:txBody>
          <a:bodyPr wrap="none" rtlCol="0">
            <a:spAutoFit/>
          </a:bodyPr>
          <a:lstStyle/>
          <a:p>
            <a:r>
              <a:rPr lang="en-US" sz="1400" b="0" i="0" dirty="0" smtClean="0">
                <a:solidFill>
                  <a:srgbClr val="FFFFFF"/>
                </a:solidFill>
                <a:latin typeface="Bebas Neue" charset="0"/>
                <a:ea typeface="Bebas Neue" charset="0"/>
                <a:cs typeface="Bebas Neue" charset="0"/>
              </a:rPr>
              <a:t>Slide  /</a:t>
            </a:r>
            <a:endParaRPr lang="en-US" sz="1400" b="0" i="0" dirty="0">
              <a:solidFill>
                <a:srgbClr val="FFFFFF"/>
              </a:solidFill>
              <a:latin typeface="Bebas Neue" charset="0"/>
              <a:ea typeface="Bebas Neue" charset="0"/>
              <a:cs typeface="Bebas Neue" charset="0"/>
            </a:endParaRPr>
          </a:p>
        </p:txBody>
      </p:sp>
      <p:sp>
        <p:nvSpPr>
          <p:cNvPr id="4" name="矩形 3"/>
          <p:cNvSpPr/>
          <p:nvPr userDrawn="1"/>
        </p:nvSpPr>
        <p:spPr>
          <a:xfrm>
            <a:off x="0" y="0"/>
            <a:ext cx="12192000" cy="6858000"/>
          </a:xfrm>
          <a:prstGeom prst="rect">
            <a:avLst/>
          </a:prstGeom>
          <a:blipFill dpi="0" rotWithShape="1">
            <a:blip r:embed="rId2">
              <a:extLst>
                <a:ext uri="{BEBA8EAE-BF5A-486C-A8C5-ECC9F3942E4B}">
                  <a14:imgProps xmlns:a14="http://schemas.microsoft.com/office/drawing/2010/main">
                    <a14:imgLayer r:embed="rId3">
                      <a14:imgEffect>
                        <a14:sharpenSoften amount="25000"/>
                      </a14:imgEffect>
                    </a14:imgLayer>
                  </a14:imgProps>
                </a:ext>
              </a:extLst>
            </a:blip>
            <a:srcRect/>
            <a:stretch>
              <a:fillRect/>
            </a:stretch>
          </a:blipFill>
        </p:spPr>
        <p:txBody>
          <a:bodyPr wrap="square">
            <a:spAutoFit/>
          </a:bodyPr>
          <a:lstStyle/>
          <a:p>
            <a:pPr>
              <a:spcBef>
                <a:spcPct val="0"/>
              </a:spcBef>
              <a:buFontTx/>
              <a:buNone/>
            </a:pPr>
            <a:endParaRPr lang="en-US" altLang="zh-CN" sz="2000" dirty="0">
              <a:solidFill>
                <a:schemeClr val="bg2">
                  <a:lumMod val="20000"/>
                  <a:lumOff val="80000"/>
                </a:schemeClr>
              </a:solidFill>
              <a:latin typeface="张海山锐谐体" panose="02000000000000000000" pitchFamily="2" charset="-122"/>
              <a:ea typeface="张海山锐谐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ECE7FB5-5520-420F-9C46-C773A0E49A4F}"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4B3D0E2-04B4-4BC0-959B-C42A5ABFD66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000" advClick="0" advTm="0">
        <p14:shred/>
      </p:transition>
    </mc:Choice>
    <mc:Fallback>
      <p:transition spd="slow" advClick="0" advTm="0">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2_标题幻灯片">
    <p:bg>
      <p:bgPr>
        <a:solidFill>
          <a:schemeClr val="bg1"/>
        </a:solidFill>
        <a:effectLst/>
      </p:bgPr>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标题和内容">
    <p:bg>
      <p:bgPr>
        <a:gradFill>
          <a:gsLst>
            <a:gs pos="0">
              <a:srgbClr val="FFFFFF"/>
            </a:gs>
            <a:gs pos="100000">
              <a:srgbClr val="FFFFFF"/>
            </a:gs>
            <a:gs pos="0">
              <a:srgbClr val="FFFFFF"/>
            </a:gs>
          </a:gsLst>
          <a:lin ang="5400000" scaled="1"/>
        </a:gradFill>
        <a:effectLst/>
      </p:bgPr>
    </p:bg>
    <p:spTree>
      <p:nvGrpSpPr>
        <p:cNvPr id="1" name=""/>
        <p:cNvGrpSpPr/>
        <p:nvPr/>
      </p:nvGrpSpPr>
      <p:grpSpPr>
        <a:xfrm>
          <a:off x="0" y="0"/>
          <a:ext cx="0" cy="0"/>
          <a:chOff x="0" y="0"/>
          <a:chExt cx="0" cy="0"/>
        </a:xfrm>
      </p:grpSpPr>
    </p:spTree>
  </p:cSld>
  <p:clrMapOvr>
    <a:masterClrMapping/>
  </p:clrMapOvr>
  <p:transition spd="slow" advTm="0">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microsoft.com/office/2007/relationships/hdphoto" Target="../media/image2.wdp"/><Relationship Id="rId8" Type="http://schemas.openxmlformats.org/officeDocument/2006/relationships/image" Target="../media/image1.jpeg"/><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0"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blipFill dpi="0" rotWithShape="1">
            <a:blip r:embed="rId8">
              <a:extLst>
                <a:ext uri="{BEBA8EAE-BF5A-486C-A8C5-ECC9F3942E4B}">
                  <a14:imgProps xmlns:a14="http://schemas.microsoft.com/office/drawing/2010/main">
                    <a14:imgLayer r:embed="rId9">
                      <a14:imgEffect>
                        <a14:sharpenSoften amount="25000"/>
                      </a14:imgEffect>
                    </a14:imgLayer>
                  </a14:imgProps>
                </a:ext>
              </a:extLst>
            </a:blip>
            <a:srcRect/>
            <a:stretch>
              <a:fillRect/>
            </a:stretch>
          </a:blipFill>
        </p:spPr>
        <p:txBody>
          <a:bodyPr wrap="square">
            <a:spAutoFit/>
          </a:bodyPr>
          <a:lstStyle/>
          <a:p>
            <a:pPr>
              <a:spcBef>
                <a:spcPct val="0"/>
              </a:spcBef>
              <a:buFontTx/>
              <a:buNone/>
            </a:pPr>
            <a:endParaRPr lang="en-US" altLang="zh-CN" sz="2000" dirty="0">
              <a:solidFill>
                <a:schemeClr val="bg2">
                  <a:lumMod val="20000"/>
                  <a:lumOff val="80000"/>
                </a:schemeClr>
              </a:solidFill>
              <a:latin typeface="张海山锐谐体" panose="02000000000000000000" pitchFamily="2" charset="-122"/>
              <a:ea typeface="张海山锐谐体" panose="02000000000000000000" pitchFamily="2" charset="-122"/>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hf hdr="0" ftr="0" dt="0"/>
  <p:txStyles>
    <p:titleStyle>
      <a:lvl1pPr algn="l" defTabSz="1219200" rtl="0" eaLnBrk="1" latinLnBrk="0" hangingPunct="1">
        <a:spcBef>
          <a:spcPct val="0"/>
        </a:spcBef>
        <a:buNone/>
        <a:defRPr sz="4535" kern="1200">
          <a:solidFill>
            <a:srgbClr val="17375E"/>
          </a:solidFill>
          <a:latin typeface="Signika"/>
          <a:ea typeface="Open Sans Extrabold" pitchFamily="34" charset="0"/>
          <a:cs typeface="Signika"/>
        </a:defRPr>
      </a:lvl1pPr>
    </p:titleStyle>
    <p:bodyStyle>
      <a:lvl1pPr marL="457200" indent="-457200" algn="l" defTabSz="1219200" rtl="0" eaLnBrk="1" latinLnBrk="0" hangingPunct="1">
        <a:spcBef>
          <a:spcPct val="20000"/>
        </a:spcBef>
        <a:buFont typeface="Arial" panose="020B0604020202020204" pitchFamily="34" charset="0"/>
        <a:buChar char="•"/>
        <a:defRPr sz="2665" kern="1200">
          <a:solidFill>
            <a:srgbClr val="17375E"/>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2135" kern="1200">
          <a:solidFill>
            <a:srgbClr val="17375E"/>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1865" kern="1200">
          <a:solidFill>
            <a:srgbClr val="17375E"/>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1865" kern="1200">
          <a:solidFill>
            <a:srgbClr val="17375E"/>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9.jpeg"/></Relationships>
</file>

<file path=ppt/slides/_rels/slide11.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0" Type="http://schemas.openxmlformats.org/officeDocument/2006/relationships/slideLayout" Target="../slideLayouts/slideLayout14.xml"/><Relationship Id="rId1" Type="http://schemas.openxmlformats.org/officeDocument/2006/relationships/tags" Target="../tags/tag15.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5.xml"/><Relationship Id="rId1" Type="http://schemas.openxmlformats.org/officeDocument/2006/relationships/tags" Target="../tags/tag24.xml"/></Relationships>
</file>

<file path=ppt/slides/_rels/slide15.xml.rels><?xml version="1.0" encoding="UTF-8" standalone="yes"?>
<Relationships xmlns="http://schemas.openxmlformats.org/package/2006/relationships"><Relationship Id="rId9" Type="http://schemas.openxmlformats.org/officeDocument/2006/relationships/tags" Target="../tags/tag32.xml"/><Relationship Id="rId8" Type="http://schemas.openxmlformats.org/officeDocument/2006/relationships/tags" Target="../tags/tag31.xml"/><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image" Target="../media/image6.png"/><Relationship Id="rId17" Type="http://schemas.openxmlformats.org/officeDocument/2006/relationships/notesSlide" Target="../notesSlides/notesSlide7.xml"/><Relationship Id="rId16" Type="http://schemas.openxmlformats.org/officeDocument/2006/relationships/slideLayout" Target="../slideLayouts/slideLayout14.xml"/><Relationship Id="rId15" Type="http://schemas.openxmlformats.org/officeDocument/2006/relationships/tags" Target="../tags/tag38.xml"/><Relationship Id="rId14" Type="http://schemas.openxmlformats.org/officeDocument/2006/relationships/tags" Target="../tags/tag37.xml"/><Relationship Id="rId13" Type="http://schemas.openxmlformats.org/officeDocument/2006/relationships/tags" Target="../tags/tag36.xml"/><Relationship Id="rId12" Type="http://schemas.openxmlformats.org/officeDocument/2006/relationships/tags" Target="../tags/tag35.xml"/><Relationship Id="rId11" Type="http://schemas.openxmlformats.org/officeDocument/2006/relationships/tags" Target="../tags/tag34.xml"/><Relationship Id="rId10" Type="http://schemas.openxmlformats.org/officeDocument/2006/relationships/tags" Target="../tags/tag33.xml"/><Relationship Id="rId1" Type="http://schemas.openxmlformats.org/officeDocument/2006/relationships/image" Target="../media/image5.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6.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7" Type="http://schemas.openxmlformats.org/officeDocument/2006/relationships/slideLayout" Target="../slideLayouts/slideLayout14.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46.xml"/><Relationship Id="rId1" Type="http://schemas.openxmlformats.org/officeDocument/2006/relationships/tags" Target="../tags/tag45.xml"/></Relationships>
</file>

<file path=ppt/slides/_rels/slide23.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image" Target="../media/image6.png"/><Relationship Id="rId17" Type="http://schemas.openxmlformats.org/officeDocument/2006/relationships/notesSlide" Target="../notesSlides/notesSlide8.xml"/><Relationship Id="rId16" Type="http://schemas.openxmlformats.org/officeDocument/2006/relationships/slideLayout" Target="../slideLayouts/slideLayout14.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tags" Target="../tags/tag55.xml"/><Relationship Id="rId10" Type="http://schemas.openxmlformats.org/officeDocument/2006/relationships/tags" Target="../tags/tag54.xml"/><Relationship Id="rId1" Type="http://schemas.openxmlformats.org/officeDocument/2006/relationships/image" Target="../media/image5.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3.png"/></Relationships>
</file>

<file path=ppt/slides/_rels/slide25.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0" Type="http://schemas.openxmlformats.org/officeDocument/2006/relationships/slideLayout" Target="../slideLayouts/slideLayout14.xml"/><Relationship Id="rId1" Type="http://schemas.openxmlformats.org/officeDocument/2006/relationships/tags" Target="../tags/tag6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4.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5.png"/></Relationships>
</file>

<file path=ppt/slides/_rels/slide29.xml.rels><?xml version="1.0" encoding="UTF-8" standalone="yes"?>
<Relationships xmlns="http://schemas.openxmlformats.org/package/2006/relationships"><Relationship Id="rId9" Type="http://schemas.openxmlformats.org/officeDocument/2006/relationships/tags" Target="../tags/tag77.xml"/><Relationship Id="rId8" Type="http://schemas.openxmlformats.org/officeDocument/2006/relationships/tags" Target="../tags/tag76.xml"/><Relationship Id="rId7" Type="http://schemas.openxmlformats.org/officeDocument/2006/relationships/tags" Target="../tags/tag75.xml"/><Relationship Id="rId6" Type="http://schemas.openxmlformats.org/officeDocument/2006/relationships/tags" Target="../tags/tag74.xml"/><Relationship Id="rId5" Type="http://schemas.openxmlformats.org/officeDocument/2006/relationships/tags" Target="../tags/tag73.xml"/><Relationship Id="rId4" Type="http://schemas.openxmlformats.org/officeDocument/2006/relationships/tags" Target="../tags/tag72.xml"/><Relationship Id="rId3" Type="http://schemas.openxmlformats.org/officeDocument/2006/relationships/tags" Target="../tags/tag71.xml"/><Relationship Id="rId2" Type="http://schemas.openxmlformats.org/officeDocument/2006/relationships/tags" Target="../tags/tag70.xml"/><Relationship Id="rId13" Type="http://schemas.openxmlformats.org/officeDocument/2006/relationships/slideLayout" Target="../slideLayouts/slideLayout14.xml"/><Relationship Id="rId12" Type="http://schemas.openxmlformats.org/officeDocument/2006/relationships/tags" Target="../tags/tag80.xml"/><Relationship Id="rId11" Type="http://schemas.openxmlformats.org/officeDocument/2006/relationships/tags" Target="../tags/tag79.xml"/><Relationship Id="rId10" Type="http://schemas.openxmlformats.org/officeDocument/2006/relationships/tags" Target="../tags/tag78.xml"/><Relationship Id="rId1" Type="http://schemas.openxmlformats.org/officeDocument/2006/relationships/tags" Target="../tags/tag69.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6.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6.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82.xml"/><Relationship Id="rId1" Type="http://schemas.openxmlformats.org/officeDocument/2006/relationships/tags" Target="../tags/tag8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4.xml"/><Relationship Id="rId3" Type="http://schemas.openxmlformats.org/officeDocument/2006/relationships/image" Target="../media/image17.png"/><Relationship Id="rId2" Type="http://schemas.openxmlformats.org/officeDocument/2006/relationships/image" Target="../media/image6.png"/><Relationship Id="rId1" Type="http://schemas.openxmlformats.org/officeDocument/2006/relationships/image" Target="../media/image5.jpe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4.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4.xml"/><Relationship Id="rId2" Type="http://schemas.openxmlformats.org/officeDocument/2006/relationships/image" Target="../media/image6.png"/><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image" Target="../media/image6.png"/><Relationship Id="rId17" Type="http://schemas.openxmlformats.org/officeDocument/2006/relationships/notesSlide" Target="../notesSlides/notesSlide6.xml"/><Relationship Id="rId16" Type="http://schemas.openxmlformats.org/officeDocument/2006/relationships/slideLayout" Target="../slideLayouts/slideLayout14.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1" y="-4127"/>
            <a:ext cx="12192000" cy="6858000"/>
          </a:xfrm>
          <a:prstGeom prst="rect">
            <a:avLst/>
          </a:prstGeom>
          <a:noFill/>
        </p:spPr>
      </p:pic>
      <p:sp>
        <p:nvSpPr>
          <p:cNvPr id="27" name="TextBox 29"/>
          <p:cNvSpPr txBox="1"/>
          <p:nvPr/>
        </p:nvSpPr>
        <p:spPr>
          <a:xfrm>
            <a:off x="938530" y="2367280"/>
            <a:ext cx="7200900" cy="1198880"/>
          </a:xfrm>
          <a:prstGeom prst="rect">
            <a:avLst/>
          </a:prstGeom>
          <a:noFill/>
          <a:ln>
            <a:noFill/>
          </a:ln>
        </p:spPr>
        <p:txBody>
          <a:bodyPr wrap="square" rtlCol="0">
            <a:spAutoFit/>
          </a:bodyPr>
          <a:lstStyle/>
          <a:p>
            <a:pPr algn="ctr"/>
            <a:r>
              <a:rPr lang="zh-CN" altLang="en-US" sz="7200" dirty="0" smtClean="0">
                <a:latin typeface="华文细黑" panose="02010600040101010101" charset="-122"/>
                <a:ea typeface="字魂27号-布丁体"/>
                <a:sym typeface="华文细黑" panose="02010600040101010101" charset="-122"/>
              </a:rPr>
              <a:t>美</a:t>
            </a:r>
            <a:r>
              <a:rPr lang="en-US" altLang="zh-CN" sz="7200" dirty="0" smtClean="0">
                <a:latin typeface="华文细黑" panose="02010600040101010101" charset="-122"/>
                <a:ea typeface="字魂27号-布丁体"/>
                <a:sym typeface="华文细黑" panose="02010600040101010101" charset="-122"/>
              </a:rPr>
              <a:t> </a:t>
            </a:r>
            <a:r>
              <a:rPr lang="zh-CN" altLang="en-US" sz="7200" dirty="0" smtClean="0">
                <a:latin typeface="华文细黑" panose="02010600040101010101" charset="-122"/>
                <a:ea typeface="字魂27号-布丁体"/>
                <a:sym typeface="华文细黑" panose="02010600040101010101" charset="-122"/>
              </a:rPr>
              <a:t>育</a:t>
            </a:r>
            <a:endParaRPr lang="zh-CN" altLang="en-US" sz="7200" dirty="0" smtClean="0">
              <a:latin typeface="华文细黑" panose="02010600040101010101" charset="-122"/>
              <a:ea typeface="字魂27号-布丁体"/>
              <a:sym typeface="华文细黑" panose="02010600040101010101" charset="-122"/>
            </a:endParaRPr>
          </a:p>
        </p:txBody>
      </p:sp>
      <p:grpSp>
        <p:nvGrpSpPr>
          <p:cNvPr id="4" name="组合 3"/>
          <p:cNvGrpSpPr/>
          <p:nvPr/>
        </p:nvGrpSpPr>
        <p:grpSpPr>
          <a:xfrm>
            <a:off x="2017105" y="3942129"/>
            <a:ext cx="4703132" cy="460375"/>
            <a:chOff x="1861105" y="3523016"/>
            <a:chExt cx="5180832" cy="460375"/>
          </a:xfrm>
        </p:grpSpPr>
        <p:sp>
          <p:nvSpPr>
            <p:cNvPr id="29" name="矩形 28"/>
            <p:cNvSpPr/>
            <p:nvPr/>
          </p:nvSpPr>
          <p:spPr>
            <a:xfrm>
              <a:off x="1861105" y="3592133"/>
              <a:ext cx="5180832" cy="346248"/>
            </a:xfrm>
            <a:prstGeom prst="rect">
              <a:avLst/>
            </a:prstGeom>
            <a:solidFill>
              <a:schemeClr val="accent1">
                <a:lumMod val="60000"/>
                <a:lumOff val="40000"/>
              </a:schemeClr>
            </a:solidFill>
          </p:spPr>
          <p:txBody>
            <a:bodyPr wrap="square">
              <a:spAutoFit/>
            </a:bodyPr>
            <a:lstStyle/>
            <a:p>
              <a:pPr algn="dist">
                <a:spcBef>
                  <a:spcPct val="0"/>
                </a:spcBef>
                <a:buFontTx/>
                <a:buNone/>
              </a:pPr>
              <a:endParaRPr lang="zh-CN" altLang="en-US" sz="2400" dirty="0">
                <a:solidFill>
                  <a:srgbClr val="FFFFFF"/>
                </a:solidFill>
                <a:effectLst>
                  <a:outerShdw blurRad="38100" dist="38100" dir="2700000" algn="tl">
                    <a:srgbClr val="000000">
                      <a:alpha val="43137"/>
                    </a:srgbClr>
                  </a:outerShdw>
                </a:effectLst>
                <a:latin typeface="华文细黑" panose="02010600040101010101" charset="-122"/>
                <a:ea typeface="字魂27号-布丁体"/>
                <a:sym typeface="华文细黑" panose="02010600040101010101" charset="-122"/>
              </a:endParaRPr>
            </a:p>
          </p:txBody>
        </p:sp>
        <p:sp>
          <p:nvSpPr>
            <p:cNvPr id="10" name="矩形 9"/>
            <p:cNvSpPr/>
            <p:nvPr/>
          </p:nvSpPr>
          <p:spPr>
            <a:xfrm>
              <a:off x="2000988" y="3523016"/>
              <a:ext cx="4785550" cy="460375"/>
            </a:xfrm>
            <a:prstGeom prst="rect">
              <a:avLst/>
            </a:prstGeom>
            <a:noFill/>
          </p:spPr>
          <p:txBody>
            <a:bodyPr wrap="square">
              <a:spAutoFit/>
            </a:bodyPr>
            <a:lstStyle/>
            <a:p>
              <a:pPr algn="ctr">
                <a:spcBef>
                  <a:spcPct val="0"/>
                </a:spcBef>
                <a:buFontTx/>
                <a:buNone/>
              </a:pPr>
              <a:r>
                <a:rPr lang="zh-CN" altLang="en-US" sz="2400" dirty="0">
                  <a:solidFill>
                    <a:srgbClr val="FFFFFF"/>
                  </a:solidFill>
                  <a:latin typeface="华文细黑" panose="02010600040101010101" charset="-122"/>
                  <a:ea typeface="字魂27号-布丁体"/>
                  <a:sym typeface="华文细黑" panose="02010600040101010101" charset="-122"/>
                </a:rPr>
                <a:t>北京出版社</a:t>
              </a:r>
              <a:endParaRPr lang="zh-CN" altLang="en-US" sz="2400" dirty="0">
                <a:solidFill>
                  <a:srgbClr val="FFFFFF"/>
                </a:solidFill>
                <a:latin typeface="华文细黑" panose="02010600040101010101" charset="-122"/>
                <a:ea typeface="字魂27号-布丁体"/>
                <a:sym typeface="华文细黑" panose="02010600040101010101" charset="-122"/>
              </a:endParaRPr>
            </a:p>
          </p:txBody>
        </p:sp>
      </p:grpSp>
      <p:grpSp>
        <p:nvGrpSpPr>
          <p:cNvPr id="2" name="组合 1"/>
          <p:cNvGrpSpPr/>
          <p:nvPr/>
        </p:nvGrpSpPr>
        <p:grpSpPr>
          <a:xfrm>
            <a:off x="83185" y="74295"/>
            <a:ext cx="2134870" cy="864870"/>
            <a:chOff x="15605" y="515"/>
            <a:chExt cx="3362" cy="1362"/>
          </a:xfrm>
        </p:grpSpPr>
        <p:grpSp>
          <p:nvGrpSpPr>
            <p:cNvPr id="17" name="组合 16"/>
            <p:cNvGrpSpPr/>
            <p:nvPr/>
          </p:nvGrpSpPr>
          <p:grpSpPr>
            <a:xfrm>
              <a:off x="17318" y="535"/>
              <a:ext cx="1438" cy="1343"/>
              <a:chOff x="6344" y="1046"/>
              <a:chExt cx="1438" cy="1343"/>
            </a:xfrm>
          </p:grpSpPr>
          <p:sp>
            <p:nvSpPr>
              <p:cNvPr id="18" name="椭圆 17"/>
              <p:cNvSpPr/>
              <p:nvPr/>
            </p:nvSpPr>
            <p:spPr>
              <a:xfrm>
                <a:off x="6344" y="1046"/>
                <a:ext cx="465" cy="460"/>
              </a:xfrm>
              <a:prstGeom prst="ellipse">
                <a:avLst/>
              </a:prstGeom>
              <a:noFill/>
              <a:ln w="41275">
                <a:solidFill>
                  <a:srgbClr val="FADB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0" name="组合 19"/>
            <p:cNvGrpSpPr/>
            <p:nvPr/>
          </p:nvGrpSpPr>
          <p:grpSpPr>
            <a:xfrm rot="20340000" flipH="1" flipV="1">
              <a:off x="15920" y="515"/>
              <a:ext cx="1438" cy="1343"/>
              <a:chOff x="6344" y="1046"/>
              <a:chExt cx="1438" cy="1343"/>
            </a:xfrm>
          </p:grpSpPr>
          <p:sp>
            <p:nvSpPr>
              <p:cNvPr id="5" name="椭圆 4"/>
              <p:cNvSpPr/>
              <p:nvPr/>
            </p:nvSpPr>
            <p:spPr>
              <a:xfrm>
                <a:off x="6344" y="1046"/>
                <a:ext cx="465" cy="460"/>
              </a:xfrm>
              <a:prstGeom prst="ellipse">
                <a:avLst/>
              </a:prstGeom>
              <a:noFill/>
              <a:ln w="41275">
                <a:solidFill>
                  <a:srgbClr val="CDE2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椭圆 21"/>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23" name="直接连接符 22"/>
            <p:cNvCxnSpPr/>
            <p:nvPr/>
          </p:nvCxnSpPr>
          <p:spPr>
            <a:xfrm flipH="1">
              <a:off x="15605" y="1141"/>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8505" y="995"/>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by="(-#ppt_w*2)" calcmode="lin" valueType="num">
                                      <p:cBhvr rctx="PPT">
                                        <p:cTn id="7" dur="500" autoRev="1" fill="hold">
                                          <p:stCondLst>
                                            <p:cond delay="0"/>
                                          </p:stCondLst>
                                        </p:cTn>
                                        <p:tgtEl>
                                          <p:spTgt spid="27"/>
                                        </p:tgtEl>
                                        <p:attrNameLst>
                                          <p:attrName>ppt_w</p:attrName>
                                        </p:attrNameLst>
                                      </p:cBhvr>
                                    </p:anim>
                                    <p:anim by="(#ppt_w*0.50)" calcmode="lin" valueType="num">
                                      <p:cBhvr>
                                        <p:cTn id="8" dur="500" decel="50000" autoRev="1" fill="hold">
                                          <p:stCondLst>
                                            <p:cond delay="0"/>
                                          </p:stCondLst>
                                        </p:cTn>
                                        <p:tgtEl>
                                          <p:spTgt spid="27"/>
                                        </p:tgtEl>
                                        <p:attrNameLst>
                                          <p:attrName>ppt_x</p:attrName>
                                        </p:attrNameLst>
                                      </p:cBhvr>
                                    </p:anim>
                                    <p:anim from="(-#ppt_h/2)" to="(#ppt_y)" calcmode="lin" valueType="num">
                                      <p:cBhvr>
                                        <p:cTn id="9" dur="1000" fill="hold">
                                          <p:stCondLst>
                                            <p:cond delay="0"/>
                                          </p:stCondLst>
                                        </p:cTn>
                                        <p:tgtEl>
                                          <p:spTgt spid="27"/>
                                        </p:tgtEl>
                                        <p:attrNameLst>
                                          <p:attrName>ppt_y</p:attrName>
                                        </p:attrNameLst>
                                      </p:cBhvr>
                                    </p:anim>
                                    <p:animRot by="21600000">
                                      <p:cBhvr>
                                        <p:cTn id="10" dur="1000" fill="hold">
                                          <p:stCondLst>
                                            <p:cond delay="0"/>
                                          </p:stCondLst>
                                        </p:cTn>
                                        <p:tgtEl>
                                          <p:spTgt spid="27"/>
                                        </p:tgtEl>
                                        <p:attrNameLst>
                                          <p:attrName>r</p:attrName>
                                        </p:attrNameLst>
                                      </p:cBhvr>
                                    </p:animRot>
                                  </p:childTnLst>
                                </p:cTn>
                              </p:par>
                            </p:childTnLst>
                          </p:cTn>
                        </p:par>
                        <p:par>
                          <p:cTn id="11" fill="hold">
                            <p:stCondLst>
                              <p:cond delay="12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52450" y="1297305"/>
            <a:ext cx="11087735" cy="509079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45164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万里长城</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808990" y="1511935"/>
            <a:ext cx="5501640" cy="466153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长城的美还来源于它深厚的精神内涵。我们把这种精神内涵概括为“悲剧性”精神内涵。这里的“悲剧性”是指一种与崇高美相关的美学范畴。长城的悲剧性一方面是指，一部长城史，是一部劳动人民的苦难和血泪史；另一方面，一部长城史，也是一部民族独立、自强不息的斗争史。从秦、汉大规模筑长城抗击匈奴，到 20 世纪三四十年代，中国军民在古北口、喜峰口、山海关一带奋勇抗击日本侵略军。长城脚下，几千年来演出一幕幕气吞山河的英雄悲剧。“用我们的血肉，筑成我们新的长城”，这是中华民族英勇不屈的民族精神的鲜明写照。</a:t>
            </a:r>
            <a:endParaRPr lang="zh-CN" altLang="en-US">
              <a:latin typeface="楷体" panose="02010609060101010101" charset="-122"/>
              <a:ea typeface="楷体" panose="02010609060101010101" charset="-122"/>
            </a:endParaRPr>
          </a:p>
        </p:txBody>
      </p:sp>
      <p:sp>
        <p:nvSpPr>
          <p:cNvPr id="13" name="文本框 12"/>
          <p:cNvSpPr txBox="1"/>
          <p:nvPr/>
        </p:nvSpPr>
        <p:spPr>
          <a:xfrm>
            <a:off x="9306560" y="64643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实例分析</a:t>
            </a:r>
            <a:endParaRPr lang="zh-CN" altLang="en-US" sz="3200">
              <a:latin typeface="方正正粗黑简体" panose="02000000000000000000" charset="-122"/>
              <a:ea typeface="方正正粗黑简体" panose="02000000000000000000" charset="-122"/>
            </a:endParaRPr>
          </a:p>
        </p:txBody>
      </p:sp>
      <p:pic>
        <p:nvPicPr>
          <p:cNvPr id="101" name="图片 100"/>
          <p:cNvPicPr/>
          <p:nvPr/>
        </p:nvPicPr>
        <p:blipFill>
          <a:blip r:embed="rId1"/>
          <a:stretch>
            <a:fillRect/>
          </a:stretch>
        </p:blipFill>
        <p:spPr>
          <a:xfrm>
            <a:off x="6444615" y="2252980"/>
            <a:ext cx="5091430" cy="2766060"/>
          </a:xfrm>
          <a:prstGeom prst="rect">
            <a:avLst/>
          </a:prstGeom>
          <a:noFill/>
          <a:ln w="9525">
            <a:noFill/>
          </a:ln>
        </p:spPr>
      </p:pic>
    </p:spTree>
  </p:cSld>
  <p:clrMapOvr>
    <a:masterClrMapping/>
  </p:clrMapOvr>
  <p:transition spd="slow">
    <p:comb/>
  </p:transition>
  <p:timing>
    <p:tnLst>
      <p:par>
        <p:cTn id="1" dur="indefinite" restart="never" nodeType="tmRoot"/>
      </p:par>
    </p:tnLst>
    <p:bldLst>
      <p:bldP spid="21" grpId="1" animBg="1"/>
      <p:bldP spid="4" grpId="1"/>
      <p:bldP spid="5"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81660" y="1459865"/>
            <a:ext cx="11000740" cy="43103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13" name="文本框 12"/>
          <p:cNvSpPr txBox="1"/>
          <p:nvPr/>
        </p:nvSpPr>
        <p:spPr>
          <a:xfrm>
            <a:off x="5221605" y="51244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审美认知</a:t>
            </a:r>
            <a:endParaRPr lang="zh-CN" altLang="en-US" sz="3200">
              <a:latin typeface="方正正粗黑简体" panose="02000000000000000000" charset="-122"/>
              <a:ea typeface="方正正粗黑简体" panose="02000000000000000000" charset="-122"/>
            </a:endParaRPr>
          </a:p>
        </p:txBody>
      </p:sp>
      <p:sp>
        <p:nvSpPr>
          <p:cNvPr id="2" name="矩形 1"/>
          <p:cNvSpPr/>
          <p:nvPr>
            <p:custDataLst>
              <p:tags r:id="rId1"/>
            </p:custDataLst>
          </p:nvPr>
        </p:nvSpPr>
        <p:spPr>
          <a:xfrm>
            <a:off x="866775" y="1903730"/>
            <a:ext cx="925195" cy="866140"/>
          </a:xfrm>
          <a:prstGeom prst="rect">
            <a:avLst/>
          </a:prstGeom>
          <a:solidFill>
            <a:srgbClr val="00B0F0"/>
          </a:solidFill>
          <a:ln w="12700" cap="flat" cmpd="sng" algn="ctr">
            <a:noFill/>
            <a:prstDash val="solid"/>
            <a:miter lim="800000"/>
          </a:ln>
          <a:effectLst/>
        </p:spPr>
        <p:txBody>
          <a:bodyPr rtlCol="0" anchor="ctr"/>
          <a:lstStyle/>
          <a:p>
            <a:pPr algn="ctr"/>
            <a:endParaRPr lang="zh-CN" altLang="en-US">
              <a:solidFill>
                <a:srgbClr val="000000"/>
              </a:solidFill>
            </a:endParaRPr>
          </a:p>
        </p:txBody>
      </p:sp>
      <p:sp>
        <p:nvSpPr>
          <p:cNvPr id="17" name="文本框 16"/>
          <p:cNvSpPr txBox="1"/>
          <p:nvPr>
            <p:custDataLst>
              <p:tags r:id="rId2"/>
            </p:custDataLst>
          </p:nvPr>
        </p:nvSpPr>
        <p:spPr>
          <a:xfrm>
            <a:off x="2084070" y="1955800"/>
            <a:ext cx="9069705" cy="762000"/>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fontAlgn="auto">
              <a:lnSpc>
                <a:spcPct val="120000"/>
              </a:lnSpc>
            </a:pPr>
            <a:r>
              <a:rPr lang="zh-CN" altLang="en-US" sz="1600" spc="100" dirty="0">
                <a:solidFill>
                  <a:srgbClr val="000000">
                    <a:lumMod val="85000"/>
                    <a:lumOff val="15000"/>
                  </a:srgbClr>
                </a:solidFill>
                <a:uFillTx/>
                <a:latin typeface="Arial" panose="020B0604020202020204" pitchFamily="34" charset="0"/>
                <a:ea typeface="微软雅黑" panose="020B0503020204020204" charset="-122"/>
              </a:rPr>
              <a:t>象征型艺术的典型代表就是建筑。例如，中国的故宫、长城、鸟巢；印度的泰姬陵；美国的国会大厦、埃及的金字塔等建筑。</a:t>
            </a:r>
            <a:endParaRPr lang="zh-CN" altLang="en-US" sz="1600" spc="100" dirty="0">
              <a:solidFill>
                <a:srgbClr val="000000">
                  <a:lumMod val="85000"/>
                  <a:lumOff val="15000"/>
                </a:srgbClr>
              </a:solidFill>
              <a:uFillTx/>
              <a:latin typeface="Arial" panose="020B0604020202020204" pitchFamily="34" charset="0"/>
              <a:ea typeface="微软雅黑" panose="020B0503020204020204" charset="-122"/>
            </a:endParaRPr>
          </a:p>
        </p:txBody>
      </p:sp>
      <p:sp>
        <p:nvSpPr>
          <p:cNvPr id="8" name="矩形 7"/>
          <p:cNvSpPr/>
          <p:nvPr>
            <p:custDataLst>
              <p:tags r:id="rId3"/>
            </p:custDataLst>
          </p:nvPr>
        </p:nvSpPr>
        <p:spPr>
          <a:xfrm>
            <a:off x="866775" y="3226435"/>
            <a:ext cx="925195" cy="866140"/>
          </a:xfrm>
          <a:prstGeom prst="rect">
            <a:avLst/>
          </a:prstGeom>
          <a:solidFill>
            <a:srgbClr val="FFC000"/>
          </a:solidFill>
          <a:ln w="12700" cap="flat" cmpd="sng" algn="ctr">
            <a:noFill/>
            <a:prstDash val="solid"/>
            <a:miter lim="800000"/>
          </a:ln>
          <a:effectLst/>
        </p:spPr>
        <p:txBody>
          <a:bodyPr rtlCol="0" anchor="ctr"/>
          <a:lstStyle/>
          <a:p>
            <a:pPr algn="ctr"/>
            <a:endParaRPr lang="zh-CN" altLang="en-US">
              <a:solidFill>
                <a:srgbClr val="000000"/>
              </a:solidFill>
            </a:endParaRPr>
          </a:p>
        </p:txBody>
      </p:sp>
      <p:sp>
        <p:nvSpPr>
          <p:cNvPr id="18" name="文本框 17"/>
          <p:cNvSpPr txBox="1"/>
          <p:nvPr>
            <p:custDataLst>
              <p:tags r:id="rId4"/>
            </p:custDataLst>
          </p:nvPr>
        </p:nvSpPr>
        <p:spPr>
          <a:xfrm>
            <a:off x="2084070" y="3278505"/>
            <a:ext cx="9069705" cy="762000"/>
          </a:xfrm>
          <a:prstGeom prst="rect">
            <a:avLst/>
          </a:prstGeom>
        </p:spPr>
        <p:txBody>
          <a:bodyPr wrap="square" lIns="90000" tIns="46800" rIns="90000" bIns="46800" anchor="ctr" anchorCtr="0">
            <a:noAutofit/>
          </a:bodyPr>
          <a:lstStyle>
            <a:defPPr>
              <a:defRPr lang="zh-CN"/>
            </a:defPPr>
            <a:lvl1pPr>
              <a:defRPr sz="1400">
                <a:solidFill>
                  <a:prstClr val="white"/>
                </a:solidFill>
              </a:defRPr>
            </a:lvl1pPr>
          </a:lstStyle>
          <a:p>
            <a:pPr lvl="0" algn="just">
              <a:lnSpc>
                <a:spcPct val="120000"/>
              </a:lnSpc>
              <a:buClrTx/>
              <a:buSzTx/>
              <a:buFontTx/>
            </a:pPr>
            <a:r>
              <a:rPr lang="zh-CN" altLang="en-US" sz="16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象征型艺术借用某种具体形象的事物暗示特定的事理，以表达真挚的感情与深刻的寓意，这是一种以物征事的艺术表现手法，是用具象的东西来暗示抽象的意义。例如，长城的美主要是崇高美，即壮美。</a:t>
            </a:r>
            <a:endParaRPr lang="zh-CN" altLang="en-US" sz="16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12" name="矩形 11"/>
          <p:cNvSpPr/>
          <p:nvPr>
            <p:custDataLst>
              <p:tags r:id="rId5"/>
            </p:custDataLst>
          </p:nvPr>
        </p:nvSpPr>
        <p:spPr>
          <a:xfrm>
            <a:off x="866775" y="4549140"/>
            <a:ext cx="925195" cy="866140"/>
          </a:xfrm>
          <a:prstGeom prst="rect">
            <a:avLst/>
          </a:prstGeom>
          <a:solidFill>
            <a:srgbClr val="92D050"/>
          </a:solidFill>
          <a:ln w="12700" cap="flat" cmpd="sng" algn="ctr">
            <a:noFill/>
            <a:prstDash val="solid"/>
            <a:miter lim="800000"/>
          </a:ln>
          <a:effectLst/>
        </p:spPr>
        <p:txBody>
          <a:bodyPr rtlCol="0" anchor="ctr"/>
          <a:lstStyle/>
          <a:p>
            <a:pPr algn="ctr"/>
            <a:endParaRPr lang="zh-CN" altLang="en-US">
              <a:solidFill>
                <a:srgbClr val="000000"/>
              </a:solidFill>
            </a:endParaRPr>
          </a:p>
        </p:txBody>
      </p:sp>
      <p:sp>
        <p:nvSpPr>
          <p:cNvPr id="19" name="文本框 18"/>
          <p:cNvSpPr txBox="1"/>
          <p:nvPr>
            <p:custDataLst>
              <p:tags r:id="rId6"/>
            </p:custDataLst>
          </p:nvPr>
        </p:nvSpPr>
        <p:spPr>
          <a:xfrm>
            <a:off x="2084070" y="4601210"/>
            <a:ext cx="9069705" cy="762000"/>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lvl="0" algn="l">
              <a:lnSpc>
                <a:spcPct val="120000"/>
              </a:lnSpc>
              <a:buClrTx/>
              <a:buSzTx/>
              <a:buFontTx/>
            </a:pPr>
            <a:r>
              <a:rPr lang="zh-CN" altLang="en-US" sz="16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象征型艺术可分为不自觉的象征、崇高的象征和比喻的象征。例如，老虎是驱邪避灾、平安吉祥的象征，而且还能保护财富。</a:t>
            </a:r>
            <a:endParaRPr lang="zh-CN" altLang="en-US" sz="16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15" name="文本框 14"/>
          <p:cNvSpPr txBox="1"/>
          <p:nvPr>
            <p:custDataLst>
              <p:tags r:id="rId7"/>
            </p:custDataLst>
          </p:nvPr>
        </p:nvSpPr>
        <p:spPr>
          <a:xfrm>
            <a:off x="1081405" y="4629150"/>
            <a:ext cx="495935" cy="706755"/>
          </a:xfrm>
          <a:prstGeom prst="rect">
            <a:avLst/>
          </a:prstGeom>
          <a:noFill/>
        </p:spPr>
        <p:txBody>
          <a:bodyPr wrap="square" rtlCol="0">
            <a:normAutofit fontScale="90000"/>
          </a:bodyPr>
          <a:lstStyle/>
          <a:p>
            <a:r>
              <a:rPr lang="en-US" altLang="zh-CN" sz="4000" b="1">
                <a:solidFill>
                  <a:srgbClr val="FFFFFF"/>
                </a:solidFill>
                <a:latin typeface="微软雅黑" panose="020B0503020204020204" charset="-122"/>
                <a:ea typeface="微软雅黑" panose="020B0503020204020204" charset="-122"/>
              </a:rPr>
              <a:t>3</a:t>
            </a:r>
            <a:endParaRPr lang="en-US" altLang="zh-CN" sz="4000" b="1">
              <a:solidFill>
                <a:srgbClr val="FFFFFF"/>
              </a:solidFill>
              <a:latin typeface="微软雅黑" panose="020B0503020204020204" charset="-122"/>
              <a:ea typeface="微软雅黑" panose="020B0503020204020204" charset="-122"/>
            </a:endParaRPr>
          </a:p>
        </p:txBody>
      </p:sp>
      <p:sp>
        <p:nvSpPr>
          <p:cNvPr id="20" name="文本框 19"/>
          <p:cNvSpPr txBox="1"/>
          <p:nvPr>
            <p:custDataLst>
              <p:tags r:id="rId8"/>
            </p:custDataLst>
          </p:nvPr>
        </p:nvSpPr>
        <p:spPr>
          <a:xfrm>
            <a:off x="1081405" y="3306445"/>
            <a:ext cx="495935" cy="706755"/>
          </a:xfrm>
          <a:prstGeom prst="rect">
            <a:avLst/>
          </a:prstGeom>
          <a:noFill/>
        </p:spPr>
        <p:txBody>
          <a:bodyPr wrap="square" rtlCol="0">
            <a:normAutofit fontScale="90000"/>
          </a:bodyPr>
          <a:lstStyle/>
          <a:p>
            <a:r>
              <a:rPr lang="en-US" altLang="zh-CN" sz="4000" b="1">
                <a:solidFill>
                  <a:srgbClr val="FFFFFF"/>
                </a:solidFill>
                <a:latin typeface="微软雅黑" panose="020B0503020204020204" charset="-122"/>
                <a:ea typeface="微软雅黑" panose="020B0503020204020204" charset="-122"/>
              </a:rPr>
              <a:t>2</a:t>
            </a:r>
            <a:endParaRPr lang="en-US" altLang="zh-CN" sz="4000" b="1">
              <a:solidFill>
                <a:srgbClr val="FFFFFF"/>
              </a:solidFill>
              <a:latin typeface="微软雅黑" panose="020B0503020204020204" charset="-122"/>
              <a:ea typeface="微软雅黑" panose="020B0503020204020204" charset="-122"/>
            </a:endParaRPr>
          </a:p>
        </p:txBody>
      </p:sp>
      <p:sp>
        <p:nvSpPr>
          <p:cNvPr id="10" name="文本框 9"/>
          <p:cNvSpPr txBox="1"/>
          <p:nvPr>
            <p:custDataLst>
              <p:tags r:id="rId9"/>
            </p:custDataLst>
          </p:nvPr>
        </p:nvSpPr>
        <p:spPr>
          <a:xfrm>
            <a:off x="1081405" y="1983740"/>
            <a:ext cx="495935" cy="706755"/>
          </a:xfrm>
          <a:prstGeom prst="rect">
            <a:avLst/>
          </a:prstGeom>
          <a:noFill/>
        </p:spPr>
        <p:txBody>
          <a:bodyPr wrap="square" rtlCol="0">
            <a:normAutofit fontScale="90000"/>
          </a:bodyPr>
          <a:lstStyle/>
          <a:p>
            <a:r>
              <a:rPr lang="en-US" altLang="zh-CN" sz="4000" b="1">
                <a:solidFill>
                  <a:srgbClr val="FFFFFF"/>
                </a:solidFill>
                <a:latin typeface="微软雅黑" panose="020B0503020204020204" charset="-122"/>
                <a:ea typeface="微软雅黑" panose="020B0503020204020204" charset="-122"/>
              </a:rPr>
              <a:t>1</a:t>
            </a:r>
            <a:endParaRPr lang="en-US" altLang="zh-CN" sz="4000" b="1">
              <a:solidFill>
                <a:srgbClr val="FFFFFF"/>
              </a:solidFill>
              <a:latin typeface="微软雅黑" panose="020B0503020204020204" charset="-122"/>
              <a:ea typeface="微软雅黑" panose="020B0503020204020204"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81660" y="1134110"/>
            <a:ext cx="11000740" cy="512508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 name="文本框 3"/>
          <p:cNvSpPr txBox="1"/>
          <p:nvPr/>
        </p:nvSpPr>
        <p:spPr>
          <a:xfrm>
            <a:off x="920115" y="1365885"/>
            <a:ext cx="6099810" cy="466153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艺术的“理念”往往处于抽象状态，且“理念”常常无法从具体现象中找到受定性的“形象”，即没有找到真正的表现形式，只能用感性的符号来象征。人们常说“狡如狐，猛如虎”，是用狐狸象征机智灵动，用老虎象征强大迅猛；同时也有“狐狸何足道，豺虎正纵横”的古诗，是用狐狸象征奸诈的小人，老虎则象征人的凶暴和权利。还如，几何形状中三角形用于标志时，象征稳定、稳固，在家用电器包装箱上看到这个符号，则是表示电器贵重，需要稳定摆放。由此可见，理念所表现的形象是外在于理念本身的，它只是自然形态的感性材料，所以象征艺术只是一种“图解的尝试”。</a:t>
            </a:r>
            <a:endParaRPr lang="zh-CN" altLang="en-US">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4924425" y="29210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审美认知</a:t>
            </a:r>
            <a:endParaRPr lang="zh-CN" altLang="en-US" sz="3200">
              <a:latin typeface="方正正粗黑简体" panose="02000000000000000000" charset="-122"/>
              <a:ea typeface="方正正粗黑简体" panose="02000000000000000000" charset="-122"/>
            </a:endParaRPr>
          </a:p>
        </p:txBody>
      </p:sp>
      <p:pic>
        <p:nvPicPr>
          <p:cNvPr id="3" name="图片 2"/>
          <p:cNvPicPr>
            <a:picLocks noChangeAspect="1"/>
          </p:cNvPicPr>
          <p:nvPr/>
        </p:nvPicPr>
        <p:blipFill>
          <a:blip r:embed="rId1"/>
          <a:stretch>
            <a:fillRect/>
          </a:stretch>
        </p:blipFill>
        <p:spPr>
          <a:xfrm>
            <a:off x="7292340" y="2324735"/>
            <a:ext cx="4084320" cy="274383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bldLvl="0" animBg="1"/>
      <p:bldP spid="5"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397000" y="1153160"/>
            <a:ext cx="9842500" cy="483743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13" name="文本框 12"/>
          <p:cNvSpPr txBox="1"/>
          <p:nvPr/>
        </p:nvSpPr>
        <p:spPr>
          <a:xfrm>
            <a:off x="5527675" y="37338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思维导图</a:t>
            </a:r>
            <a:endParaRPr lang="zh-CN" altLang="en-US" sz="3200">
              <a:latin typeface="方正正粗黑简体" panose="02000000000000000000" charset="-122"/>
              <a:ea typeface="方正正粗黑简体" panose="02000000000000000000" charset="-122"/>
            </a:endParaRPr>
          </a:p>
        </p:txBody>
      </p:sp>
      <p:pic>
        <p:nvPicPr>
          <p:cNvPr id="2" name="图片 1"/>
          <p:cNvPicPr>
            <a:picLocks noChangeAspect="1"/>
          </p:cNvPicPr>
          <p:nvPr/>
        </p:nvPicPr>
        <p:blipFill>
          <a:blip r:embed="rId1"/>
          <a:stretch>
            <a:fillRect/>
          </a:stretch>
        </p:blipFill>
        <p:spPr>
          <a:xfrm>
            <a:off x="2941955" y="1700530"/>
            <a:ext cx="6753225" cy="3743325"/>
          </a:xfrm>
          <a:prstGeom prst="rect">
            <a:avLst/>
          </a:prstGeom>
        </p:spPr>
      </p:pic>
    </p:spTree>
  </p:cSld>
  <p:clrMapOvr>
    <a:masterClrMapping/>
  </p:clrMapOvr>
  <p:transition spd="slow">
    <p:comb/>
  </p:transition>
  <p:timing>
    <p:tnLst>
      <p:par>
        <p:cTn id="1" dur="indefinite" restart="never" nodeType="tmRoot"/>
      </p:par>
    </p:tnLst>
    <p:bldLst>
      <p:bldP spid="5"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397000" y="1479550"/>
            <a:ext cx="9842500" cy="451104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438310"/>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开展“象征性艺术审美研讨会”活动</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13" name="文本框 12"/>
          <p:cNvSpPr txBox="1"/>
          <p:nvPr/>
        </p:nvSpPr>
        <p:spPr>
          <a:xfrm>
            <a:off x="9392920" y="81851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实践活动</a:t>
            </a:r>
            <a:endParaRPr lang="zh-CN" altLang="en-US" sz="3200">
              <a:latin typeface="方正正粗黑简体" panose="02000000000000000000" charset="-122"/>
              <a:ea typeface="方正正粗黑简体" panose="02000000000000000000" charset="-122"/>
            </a:endParaRPr>
          </a:p>
        </p:txBody>
      </p:sp>
      <p:grpSp>
        <p:nvGrpSpPr>
          <p:cNvPr id="2" name="组合 39"/>
          <p:cNvGrpSpPr/>
          <p:nvPr/>
        </p:nvGrpSpPr>
        <p:grpSpPr>
          <a:xfrm>
            <a:off x="2057321" y="2303513"/>
            <a:ext cx="779057" cy="600075"/>
            <a:chOff x="4525013" y="1808163"/>
            <a:chExt cx="1782762" cy="1373187"/>
          </a:xfrm>
          <a:solidFill>
            <a:schemeClr val="accent1"/>
          </a:solidFill>
        </p:grpSpPr>
        <p:sp>
          <p:nvSpPr>
            <p:cNvPr id="6" name="Freeform 8"/>
            <p:cNvSpPr/>
            <p:nvPr/>
          </p:nvSpPr>
          <p:spPr bwMode="auto">
            <a:xfrm>
              <a:off x="4525013" y="1808163"/>
              <a:ext cx="1187450" cy="1373187"/>
            </a:xfrm>
            <a:custGeom>
              <a:avLst/>
              <a:gdLst>
                <a:gd name="T0" fmla="*/ 0 w 1240"/>
                <a:gd name="T1" fmla="*/ 0 h 1434"/>
                <a:gd name="T2" fmla="*/ 1136953689 w 1240"/>
                <a:gd name="T3" fmla="*/ 658313892 h 1434"/>
                <a:gd name="T4" fmla="*/ 0 w 1240"/>
                <a:gd name="T5" fmla="*/ 1314793994 h 1434"/>
                <a:gd name="T6" fmla="*/ 305326912 w 1240"/>
                <a:gd name="T7" fmla="*/ 658313892 h 1434"/>
                <a:gd name="T8" fmla="*/ 0 w 1240"/>
                <a:gd name="T9" fmla="*/ 0 h 1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0" h="1434">
                  <a:moveTo>
                    <a:pt x="0" y="0"/>
                  </a:moveTo>
                  <a:lnTo>
                    <a:pt x="1240" y="718"/>
                  </a:lnTo>
                  <a:lnTo>
                    <a:pt x="0" y="1434"/>
                  </a:lnTo>
                  <a:lnTo>
                    <a:pt x="333"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7" name="Freeform 9"/>
            <p:cNvSpPr/>
            <p:nvPr/>
          </p:nvSpPr>
          <p:spPr bwMode="auto">
            <a:xfrm>
              <a:off x="5120325" y="1808163"/>
              <a:ext cx="1187450" cy="1373187"/>
            </a:xfrm>
            <a:custGeom>
              <a:avLst/>
              <a:gdLst>
                <a:gd name="T0" fmla="*/ 0 w 1240"/>
                <a:gd name="T1" fmla="*/ 0 h 1434"/>
                <a:gd name="T2" fmla="*/ 99942112 w 1240"/>
                <a:gd name="T3" fmla="*/ 214547541 h 1434"/>
                <a:gd name="T4" fmla="*/ 866469816 w 1240"/>
                <a:gd name="T5" fmla="*/ 658313892 h 1434"/>
                <a:gd name="T6" fmla="*/ 99942112 w 1240"/>
                <a:gd name="T7" fmla="*/ 1100246453 h 1434"/>
                <a:gd name="T8" fmla="*/ 0 w 1240"/>
                <a:gd name="T9" fmla="*/ 1314793994 h 1434"/>
                <a:gd name="T10" fmla="*/ 1136954646 w 1240"/>
                <a:gd name="T11" fmla="*/ 658313892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0" h="1434">
                  <a:moveTo>
                    <a:pt x="0" y="0"/>
                  </a:moveTo>
                  <a:lnTo>
                    <a:pt x="109" y="234"/>
                  </a:lnTo>
                  <a:lnTo>
                    <a:pt x="945" y="718"/>
                  </a:lnTo>
                  <a:lnTo>
                    <a:pt x="109" y="1200"/>
                  </a:lnTo>
                  <a:lnTo>
                    <a:pt x="0" y="1434"/>
                  </a:lnTo>
                  <a:lnTo>
                    <a:pt x="1240"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8" name="Freeform 21"/>
            <p:cNvSpPr/>
            <p:nvPr/>
          </p:nvSpPr>
          <p:spPr bwMode="auto">
            <a:xfrm>
              <a:off x="5220338" y="2398713"/>
              <a:ext cx="211137" cy="209550"/>
            </a:xfrm>
            <a:custGeom>
              <a:avLst/>
              <a:gdLst>
                <a:gd name="T0" fmla="*/ 165266259 w 129"/>
                <a:gd name="T1" fmla="*/ 0 h 128"/>
                <a:gd name="T2" fmla="*/ 63974511 w 129"/>
                <a:gd name="T3" fmla="*/ 47967305 h 128"/>
                <a:gd name="T4" fmla="*/ 63974511 w 129"/>
                <a:gd name="T5" fmla="*/ 277142972 h 128"/>
                <a:gd name="T6" fmla="*/ 295881500 w 129"/>
                <a:gd name="T7" fmla="*/ 277142972 h 128"/>
                <a:gd name="T8" fmla="*/ 343861974 w 129"/>
                <a:gd name="T9" fmla="*/ 175879571 h 128"/>
                <a:gd name="T10" fmla="*/ 165266259 w 129"/>
                <a:gd name="T11" fmla="*/ 175879571 h 128"/>
                <a:gd name="T12" fmla="*/ 165266259 w 129"/>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sp>
          <p:nvSpPr>
            <p:cNvPr id="9" name="Freeform 22"/>
            <p:cNvSpPr/>
            <p:nvPr/>
          </p:nvSpPr>
          <p:spPr bwMode="auto">
            <a:xfrm>
              <a:off x="5337813" y="2381250"/>
              <a:ext cx="109537" cy="109538"/>
            </a:xfrm>
            <a:custGeom>
              <a:avLst/>
              <a:gdLst>
                <a:gd name="T0" fmla="*/ 126971102 w 68"/>
                <a:gd name="T1" fmla="*/ 51824361 h 68"/>
                <a:gd name="T2" fmla="*/ 0 w 68"/>
                <a:gd name="T3" fmla="*/ 5182114 h 68"/>
                <a:gd name="T4" fmla="*/ 0 w 68"/>
                <a:gd name="T5" fmla="*/ 176203149 h 68"/>
                <a:gd name="T6" fmla="*/ 171022695 w 68"/>
                <a:gd name="T7" fmla="*/ 176203149 h 68"/>
                <a:gd name="T8" fmla="*/ 126971102 w 68"/>
                <a:gd name="T9" fmla="*/ 51824361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grpSp>
      <p:grpSp>
        <p:nvGrpSpPr>
          <p:cNvPr id="11" name="组合 39"/>
          <p:cNvGrpSpPr/>
          <p:nvPr/>
        </p:nvGrpSpPr>
        <p:grpSpPr>
          <a:xfrm>
            <a:off x="2101052" y="4206218"/>
            <a:ext cx="779057" cy="600075"/>
            <a:chOff x="4525013" y="1808163"/>
            <a:chExt cx="1782762" cy="1373187"/>
          </a:xfrm>
          <a:solidFill>
            <a:schemeClr val="accent2"/>
          </a:solidFill>
        </p:grpSpPr>
        <p:sp>
          <p:nvSpPr>
            <p:cNvPr id="12" name="Freeform 8"/>
            <p:cNvSpPr/>
            <p:nvPr/>
          </p:nvSpPr>
          <p:spPr bwMode="auto">
            <a:xfrm>
              <a:off x="4525013" y="1808163"/>
              <a:ext cx="1187450" cy="1373187"/>
            </a:xfrm>
            <a:custGeom>
              <a:avLst/>
              <a:gdLst>
                <a:gd name="T0" fmla="*/ 0 w 1240"/>
                <a:gd name="T1" fmla="*/ 0 h 1434"/>
                <a:gd name="T2" fmla="*/ 1136953689 w 1240"/>
                <a:gd name="T3" fmla="*/ 658313892 h 1434"/>
                <a:gd name="T4" fmla="*/ 0 w 1240"/>
                <a:gd name="T5" fmla="*/ 1314793994 h 1434"/>
                <a:gd name="T6" fmla="*/ 305326912 w 1240"/>
                <a:gd name="T7" fmla="*/ 658313892 h 1434"/>
                <a:gd name="T8" fmla="*/ 0 w 1240"/>
                <a:gd name="T9" fmla="*/ 0 h 1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0" h="1434">
                  <a:moveTo>
                    <a:pt x="0" y="0"/>
                  </a:moveTo>
                  <a:lnTo>
                    <a:pt x="1240" y="718"/>
                  </a:lnTo>
                  <a:lnTo>
                    <a:pt x="0" y="1434"/>
                  </a:lnTo>
                  <a:lnTo>
                    <a:pt x="333"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10" name="Freeform 9"/>
            <p:cNvSpPr/>
            <p:nvPr/>
          </p:nvSpPr>
          <p:spPr bwMode="auto">
            <a:xfrm>
              <a:off x="5120325" y="1808163"/>
              <a:ext cx="1187450" cy="1373187"/>
            </a:xfrm>
            <a:custGeom>
              <a:avLst/>
              <a:gdLst>
                <a:gd name="T0" fmla="*/ 0 w 1240"/>
                <a:gd name="T1" fmla="*/ 0 h 1434"/>
                <a:gd name="T2" fmla="*/ 99942112 w 1240"/>
                <a:gd name="T3" fmla="*/ 214547541 h 1434"/>
                <a:gd name="T4" fmla="*/ 866469816 w 1240"/>
                <a:gd name="T5" fmla="*/ 658313892 h 1434"/>
                <a:gd name="T6" fmla="*/ 99942112 w 1240"/>
                <a:gd name="T7" fmla="*/ 1100246453 h 1434"/>
                <a:gd name="T8" fmla="*/ 0 w 1240"/>
                <a:gd name="T9" fmla="*/ 1314793994 h 1434"/>
                <a:gd name="T10" fmla="*/ 1136954646 w 1240"/>
                <a:gd name="T11" fmla="*/ 658313892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0" h="1434">
                  <a:moveTo>
                    <a:pt x="0" y="0"/>
                  </a:moveTo>
                  <a:lnTo>
                    <a:pt x="109" y="234"/>
                  </a:lnTo>
                  <a:lnTo>
                    <a:pt x="945" y="718"/>
                  </a:lnTo>
                  <a:lnTo>
                    <a:pt x="109" y="1200"/>
                  </a:lnTo>
                  <a:lnTo>
                    <a:pt x="0" y="1434"/>
                  </a:lnTo>
                  <a:lnTo>
                    <a:pt x="1240"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14" name="Freeform 21"/>
            <p:cNvSpPr/>
            <p:nvPr/>
          </p:nvSpPr>
          <p:spPr bwMode="auto">
            <a:xfrm>
              <a:off x="5220338" y="2398713"/>
              <a:ext cx="211137" cy="209550"/>
            </a:xfrm>
            <a:custGeom>
              <a:avLst/>
              <a:gdLst>
                <a:gd name="T0" fmla="*/ 165266259 w 129"/>
                <a:gd name="T1" fmla="*/ 0 h 128"/>
                <a:gd name="T2" fmla="*/ 63974511 w 129"/>
                <a:gd name="T3" fmla="*/ 47967305 h 128"/>
                <a:gd name="T4" fmla="*/ 63974511 w 129"/>
                <a:gd name="T5" fmla="*/ 277142972 h 128"/>
                <a:gd name="T6" fmla="*/ 295881500 w 129"/>
                <a:gd name="T7" fmla="*/ 277142972 h 128"/>
                <a:gd name="T8" fmla="*/ 343861974 w 129"/>
                <a:gd name="T9" fmla="*/ 175879571 h 128"/>
                <a:gd name="T10" fmla="*/ 165266259 w 129"/>
                <a:gd name="T11" fmla="*/ 175879571 h 128"/>
                <a:gd name="T12" fmla="*/ 165266259 w 129"/>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sp>
          <p:nvSpPr>
            <p:cNvPr id="15" name="Freeform 22"/>
            <p:cNvSpPr/>
            <p:nvPr/>
          </p:nvSpPr>
          <p:spPr bwMode="auto">
            <a:xfrm>
              <a:off x="5337813" y="2381250"/>
              <a:ext cx="109537" cy="109538"/>
            </a:xfrm>
            <a:custGeom>
              <a:avLst/>
              <a:gdLst>
                <a:gd name="T0" fmla="*/ 126971102 w 68"/>
                <a:gd name="T1" fmla="*/ 51824361 h 68"/>
                <a:gd name="T2" fmla="*/ 0 w 68"/>
                <a:gd name="T3" fmla="*/ 5182114 h 68"/>
                <a:gd name="T4" fmla="*/ 0 w 68"/>
                <a:gd name="T5" fmla="*/ 176203149 h 68"/>
                <a:gd name="T6" fmla="*/ 171022695 w 68"/>
                <a:gd name="T7" fmla="*/ 176203149 h 68"/>
                <a:gd name="T8" fmla="*/ 126971102 w 68"/>
                <a:gd name="T9" fmla="*/ 51824361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grpSp>
      <p:sp>
        <p:nvSpPr>
          <p:cNvPr id="16" name="1"/>
          <p:cNvSpPr/>
          <p:nvPr>
            <p:custDataLst>
              <p:tags r:id="rId1"/>
            </p:custDataLst>
          </p:nvPr>
        </p:nvSpPr>
        <p:spPr>
          <a:xfrm>
            <a:off x="3154680" y="1968818"/>
            <a:ext cx="7458710" cy="1217930"/>
          </a:xfrm>
          <a:prstGeom prst="rect">
            <a:avLst/>
          </a:prstGeom>
          <a:ln w="12700">
            <a:miter lim="400000"/>
          </a:ln>
        </p:spPr>
        <p:txBody>
          <a:bodyPr wrap="square" lIns="19050" tIns="19050" rIns="19050" bIns="19050" anchor="ctr">
            <a:spAutoFit/>
          </a:bodyPr>
          <a:lstStyle>
            <a:lvl1pPr algn="l">
              <a:lnSpc>
                <a:spcPct val="130000"/>
              </a:lnSpc>
              <a:defRPr sz="2400">
                <a:solidFill>
                  <a:srgbClr val="53585F"/>
                </a:solidFill>
                <a:latin typeface="Lato Light"/>
                <a:ea typeface="Lato Light"/>
                <a:cs typeface="Lato Light"/>
                <a:sym typeface="Lato Light"/>
              </a:defRPr>
            </a:lvl1pPr>
          </a:lstStyle>
          <a:p>
            <a:pPr algn="just">
              <a:lnSpc>
                <a:spcPct val="120000"/>
              </a:lnSpc>
              <a:spcBef>
                <a:spcPts val="0"/>
              </a:spcBef>
              <a:spcAft>
                <a:spcPts val="0"/>
              </a:spcAft>
            </a:pPr>
            <a:r>
              <a:rPr lang="zh-CN" altLang="en-US" sz="1600" b="1" dirty="0">
                <a:solidFill>
                  <a:schemeClr val="tx1">
                    <a:lumMod val="65000"/>
                    <a:lumOff val="35000"/>
                  </a:schemeClr>
                </a:solidFill>
                <a:latin typeface="微软雅黑" panose="020B0503020204020204" charset="-122"/>
                <a:ea typeface="微软雅黑" panose="020B0503020204020204" charset="-122"/>
              </a:rPr>
              <a:t>活动目标</a:t>
            </a:r>
            <a:endParaRPr lang="zh-CN" altLang="en-US" sz="1600" b="1" dirty="0">
              <a:solidFill>
                <a:schemeClr val="tx1">
                  <a:lumMod val="65000"/>
                  <a:lumOff val="35000"/>
                </a:schemeClr>
              </a:solidFill>
              <a:latin typeface="微软雅黑" panose="020B0503020204020204" charset="-122"/>
              <a:ea typeface="微软雅黑" panose="020B0503020204020204" charset="-122"/>
            </a:endParaRPr>
          </a:p>
          <a:p>
            <a:pPr algn="just">
              <a:lnSpc>
                <a:spcPct val="120000"/>
              </a:lnSpc>
              <a:spcBef>
                <a:spcPts val="0"/>
              </a:spcBef>
              <a:spcAft>
                <a:spcPts val="0"/>
              </a:spcAft>
            </a:pPr>
            <a:r>
              <a:rPr lang="zh-CN" altLang="en-US" sz="1600" dirty="0">
                <a:solidFill>
                  <a:schemeClr val="tx1">
                    <a:lumMod val="65000"/>
                    <a:lumOff val="35000"/>
                  </a:schemeClr>
                </a:solidFill>
                <a:latin typeface="微软雅黑" panose="020B0503020204020204" charset="-122"/>
                <a:ea typeface="微软雅黑" panose="020B0503020204020204" charset="-122"/>
              </a:rPr>
              <a:t>通过开展“象征性艺术审美研讨会”活动，掌握象征型艺术的审美方法，通过资料的搜集和整理，正确认识人类不屈的斗争精神和顽强的骨气，在活动中提高对中华民族精神的审美意识。</a:t>
            </a:r>
            <a:endParaRPr lang="zh-CN" altLang="en-US" sz="1600" dirty="0">
              <a:solidFill>
                <a:schemeClr val="tx1">
                  <a:lumMod val="65000"/>
                  <a:lumOff val="35000"/>
                </a:schemeClr>
              </a:solidFill>
              <a:latin typeface="微软雅黑" panose="020B0503020204020204" charset="-122"/>
              <a:ea typeface="微软雅黑" panose="020B0503020204020204" charset="-122"/>
            </a:endParaRPr>
          </a:p>
        </p:txBody>
      </p:sp>
      <p:sp>
        <p:nvSpPr>
          <p:cNvPr id="17" name="1"/>
          <p:cNvSpPr/>
          <p:nvPr>
            <p:custDataLst>
              <p:tags r:id="rId2"/>
            </p:custDataLst>
          </p:nvPr>
        </p:nvSpPr>
        <p:spPr>
          <a:xfrm>
            <a:off x="3154680" y="4097020"/>
            <a:ext cx="7573645" cy="1217930"/>
          </a:xfrm>
          <a:prstGeom prst="rect">
            <a:avLst/>
          </a:prstGeom>
          <a:ln w="12700">
            <a:miter lim="400000"/>
          </a:ln>
        </p:spPr>
        <p:txBody>
          <a:bodyPr wrap="square" lIns="19050" tIns="19050" rIns="19050" bIns="19050" anchor="ctr">
            <a:spAutoFit/>
          </a:bodyPr>
          <a:lstStyle>
            <a:lvl1pPr algn="l">
              <a:lnSpc>
                <a:spcPct val="130000"/>
              </a:lnSpc>
              <a:defRPr sz="2400">
                <a:solidFill>
                  <a:srgbClr val="53585F"/>
                </a:solidFill>
                <a:latin typeface="Lato Light"/>
                <a:ea typeface="Lato Light"/>
                <a:cs typeface="Lato Light"/>
                <a:sym typeface="Lato Light"/>
              </a:defRPr>
            </a:lvl1pPr>
          </a:lstStyle>
          <a:p>
            <a:pPr>
              <a:lnSpc>
                <a:spcPct val="120000"/>
              </a:lnSpc>
              <a:spcBef>
                <a:spcPts val="0"/>
              </a:spcBef>
              <a:spcAft>
                <a:spcPts val="0"/>
              </a:spcAft>
            </a:pPr>
            <a:r>
              <a:rPr lang="zh-CN" altLang="en-US" sz="16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活动描述</a:t>
            </a:r>
            <a:endParaRPr lang="zh-CN" altLang="en-US" sz="16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a:p>
            <a:pPr>
              <a:lnSpc>
                <a:spcPct val="120000"/>
              </a:lnSpc>
              <a:spcBef>
                <a:spcPts val="0"/>
              </a:spcBef>
              <a:spcAft>
                <a:spcPts val="0"/>
              </a:spcAft>
            </a:pPr>
            <a:r>
              <a:rPr lang="zh-CN" altLang="en-US" sz="16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在网上搜集有关资料，如古埃及的金字塔、古希腊的神庙、雅典的卫城、古罗马的斗兽场等古代遗址，或者远古的石器、彩陶、青铜器。在其中选择 1～2 个实例（可以超出以上限制），认真领会象征型艺术的审美规律。</a:t>
            </a:r>
            <a:endParaRPr lang="zh-CN" altLang="en-US" sz="16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up)">
                                      <p:cBhvr>
                                        <p:cTn id="15" dur="500"/>
                                        <p:tgtEl>
                                          <p:spTgt spid="16"/>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up)">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1" animBg="1"/>
      <p:bldP spid="5" grpId="1" animBg="1"/>
      <p:bldP spid="16" grpId="0" animBg="1"/>
      <p:bldP spid="1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31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229" y="5982129"/>
            <a:ext cx="12192000" cy="1787302"/>
          </a:xfrm>
          <a:prstGeom prst="rect">
            <a:avLst/>
          </a:prstGeom>
          <a:noFill/>
        </p:spPr>
      </p:pic>
      <p:sp>
        <p:nvSpPr>
          <p:cNvPr id="21" name="TextBox 76"/>
          <p:cNvSpPr txBox="1"/>
          <p:nvPr/>
        </p:nvSpPr>
        <p:spPr>
          <a:xfrm>
            <a:off x="4815647" y="456725"/>
            <a:ext cx="5451229" cy="583565"/>
          </a:xfrm>
          <a:prstGeom prst="rect">
            <a:avLst/>
          </a:prstGeom>
          <a:noFill/>
          <a:effectLst/>
        </p:spPr>
        <p:txBody>
          <a:bodyPr wrap="square" rtlCol="0">
            <a:spAutoFit/>
          </a:bodyPr>
          <a:p>
            <a:pPr algn="ctr">
              <a:buClrTx/>
              <a:buSzTx/>
              <a:buFontTx/>
            </a:pPr>
            <a:r>
              <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第 </a:t>
            </a:r>
            <a:r>
              <a:rPr lang="en-US" altLang="zh-CN"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16</a:t>
            </a:r>
            <a:r>
              <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 课　古典型艺术审美</a:t>
            </a:r>
            <a:endPar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endParaRPr>
          </a:p>
        </p:txBody>
      </p:sp>
      <p:sp>
        <p:nvSpPr>
          <p:cNvPr id="4" name="矩形 3"/>
          <p:cNvSpPr/>
          <p:nvPr>
            <p:custDataLst>
              <p:tags r:id="rId3"/>
            </p:custDataLst>
          </p:nvPr>
        </p:nvSpPr>
        <p:spPr>
          <a:xfrm>
            <a:off x="4210050" y="2139950"/>
            <a:ext cx="2985135" cy="398780"/>
          </a:xfrm>
          <a:prstGeom prst="rect">
            <a:avLst/>
          </a:prstGeom>
        </p:spPr>
        <p:txBody>
          <a:bodyPr wrap="square">
            <a:spAutoFit/>
          </a:bodyPr>
          <a:p>
            <a:pPr algn="l"/>
            <a:r>
              <a:rPr lang="zh-CN" altLang="en-US" sz="2000" dirty="0">
                <a:latin typeface="微软雅黑" panose="020B0503020204020204" charset="-122"/>
                <a:ea typeface="微软雅黑" panose="020B0503020204020204" charset="-122"/>
                <a:cs typeface="+mn-ea"/>
              </a:rPr>
              <a:t>学习目标</a:t>
            </a:r>
            <a:endParaRPr lang="zh-CN" altLang="en-US" sz="2000" dirty="0">
              <a:latin typeface="微软雅黑" panose="020B0503020204020204" charset="-122"/>
              <a:ea typeface="微软雅黑" panose="020B0503020204020204" charset="-122"/>
              <a:cs typeface="+mn-ea"/>
            </a:endParaRPr>
          </a:p>
        </p:txBody>
      </p:sp>
      <p:grpSp>
        <p:nvGrpSpPr>
          <p:cNvPr id="48" name="组合 47"/>
          <p:cNvGrpSpPr/>
          <p:nvPr>
            <p:custDataLst>
              <p:tags r:id="rId4"/>
            </p:custDataLst>
          </p:nvPr>
        </p:nvGrpSpPr>
        <p:grpSpPr>
          <a:xfrm>
            <a:off x="4346095" y="2788691"/>
            <a:ext cx="1228997" cy="1304543"/>
            <a:chOff x="748600" y="1708351"/>
            <a:chExt cx="1083469" cy="1083470"/>
          </a:xfrm>
        </p:grpSpPr>
        <p:sp>
          <p:nvSpPr>
            <p:cNvPr id="5" name="任意多边形 4"/>
            <p:cNvSpPr/>
            <p:nvPr>
              <p:custDataLst>
                <p:tags r:id="rId5"/>
              </p:custDataLst>
            </p:nvPr>
          </p:nvSpPr>
          <p:spPr>
            <a:xfrm>
              <a:off x="748600" y="1825304"/>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FFCA08"/>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6" name="椭圆 5"/>
            <p:cNvSpPr/>
            <p:nvPr>
              <p:custDataLst>
                <p:tags r:id="rId6"/>
              </p:custDataLst>
            </p:nvPr>
          </p:nvSpPr>
          <p:spPr>
            <a:xfrm>
              <a:off x="812895" y="1708351"/>
              <a:ext cx="1019174" cy="1019174"/>
            </a:xfrm>
            <a:prstGeom prst="ellipse">
              <a:avLst/>
            </a:prstGeom>
            <a:solidFill>
              <a:srgbClr val="FFCA08">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FFCA08">
                      <a:lumMod val="50000"/>
                    </a:srgbClr>
                  </a:solidFill>
                  <a:latin typeface="Calibri Light" panose="020F0302020204030204" charset="0"/>
                  <a:ea typeface="+mn-ea"/>
                  <a:cs typeface="+mn-ea"/>
                </a:rPr>
                <a:t>ONE</a:t>
              </a:r>
              <a:endParaRPr lang="en-US" altLang="zh-CN" smtClean="0">
                <a:solidFill>
                  <a:srgbClr val="FFCA08">
                    <a:lumMod val="50000"/>
                  </a:srgbClr>
                </a:solidFill>
                <a:latin typeface="Calibri Light" panose="020F0302020204030204" charset="0"/>
                <a:ea typeface="+mn-ea"/>
                <a:cs typeface="+mn-ea"/>
              </a:endParaRPr>
            </a:p>
          </p:txBody>
        </p:sp>
      </p:grpSp>
      <p:sp>
        <p:nvSpPr>
          <p:cNvPr id="10" name="矩形 9"/>
          <p:cNvSpPr/>
          <p:nvPr>
            <p:custDataLst>
              <p:tags r:id="rId7"/>
            </p:custDataLst>
          </p:nvPr>
        </p:nvSpPr>
        <p:spPr>
          <a:xfrm>
            <a:off x="4114165" y="4156710"/>
            <a:ext cx="2081530" cy="1565910"/>
          </a:xfrm>
          <a:prstGeom prst="rect">
            <a:avLst/>
          </a:prstGeom>
        </p:spPr>
        <p:txBody>
          <a:bodyPr wrap="square" anchor="t" anchorCtr="0">
            <a:spAutoFit/>
          </a:bodyPr>
          <a:p>
            <a:pPr algn="just">
              <a:lnSpc>
                <a:spcPct val="120000"/>
              </a:lnSpc>
              <a:spcBef>
                <a:spcPts val="0"/>
              </a:spcBef>
              <a:spcAft>
                <a:spcPts val="0"/>
              </a:spcAft>
            </a:pPr>
            <a:r>
              <a:rPr lang="zh-CN" altLang="en-US" sz="1600" dirty="0">
                <a:latin typeface="微软雅黑" panose="020B0503020204020204" charset="-122"/>
                <a:ea typeface="微软雅黑" panose="020B0503020204020204" charset="-122"/>
                <a:cs typeface="微软雅黑" panose="020B0503020204020204" charset="-122"/>
              </a:rPr>
              <a:t>1. 正确理解和认识古典型艺术代表作品的艺术美和相关知识。学习鉴赏米洛斯的维纳斯的方法。</a:t>
            </a:r>
            <a:endParaRPr lang="zh-CN" altLang="en-US" sz="1600" dirty="0">
              <a:latin typeface="微软雅黑" panose="020B0503020204020204" charset="-122"/>
              <a:ea typeface="微软雅黑" panose="020B0503020204020204" charset="-122"/>
              <a:cs typeface="微软雅黑" panose="020B0503020204020204" charset="-122"/>
            </a:endParaRPr>
          </a:p>
        </p:txBody>
      </p:sp>
      <p:grpSp>
        <p:nvGrpSpPr>
          <p:cNvPr id="49" name="组合 48"/>
          <p:cNvGrpSpPr/>
          <p:nvPr>
            <p:custDataLst>
              <p:tags r:id="rId8"/>
            </p:custDataLst>
          </p:nvPr>
        </p:nvGrpSpPr>
        <p:grpSpPr>
          <a:xfrm>
            <a:off x="7310883" y="2788691"/>
            <a:ext cx="1228997" cy="1304543"/>
            <a:chOff x="3362322" y="1833156"/>
            <a:chExt cx="1083469" cy="1083470"/>
          </a:xfrm>
        </p:grpSpPr>
        <p:sp>
          <p:nvSpPr>
            <p:cNvPr id="7" name="任意多边形 6"/>
            <p:cNvSpPr/>
            <p:nvPr>
              <p:custDataLst>
                <p:tags r:id="rId9"/>
              </p:custDataLst>
            </p:nvPr>
          </p:nvSpPr>
          <p:spPr>
            <a:xfrm>
              <a:off x="3362322" y="1950109"/>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F8931D"/>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22" name="椭圆 21"/>
            <p:cNvSpPr/>
            <p:nvPr>
              <p:custDataLst>
                <p:tags r:id="rId10"/>
              </p:custDataLst>
            </p:nvPr>
          </p:nvSpPr>
          <p:spPr>
            <a:xfrm>
              <a:off x="3426617" y="1833156"/>
              <a:ext cx="1019174" cy="1019174"/>
            </a:xfrm>
            <a:prstGeom prst="ellipse">
              <a:avLst/>
            </a:prstGeom>
            <a:solidFill>
              <a:srgbClr val="F8931D">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F8931D">
                      <a:lumMod val="50000"/>
                    </a:srgbClr>
                  </a:solidFill>
                  <a:latin typeface="Calibri Light" panose="020F0302020204030204" charset="0"/>
                  <a:ea typeface="+mn-ea"/>
                  <a:cs typeface="+mn-ea"/>
                </a:rPr>
                <a:t>TWO</a:t>
              </a:r>
              <a:endParaRPr lang="en-US" altLang="zh-CN" smtClean="0">
                <a:solidFill>
                  <a:srgbClr val="F8931D">
                    <a:lumMod val="50000"/>
                  </a:srgbClr>
                </a:solidFill>
                <a:latin typeface="Calibri Light" panose="020F0302020204030204" charset="0"/>
                <a:ea typeface="+mn-ea"/>
                <a:cs typeface="+mn-ea"/>
              </a:endParaRPr>
            </a:p>
          </p:txBody>
        </p:sp>
      </p:grpSp>
      <p:sp>
        <p:nvSpPr>
          <p:cNvPr id="20" name="矩形 19"/>
          <p:cNvSpPr/>
          <p:nvPr>
            <p:custDataLst>
              <p:tags r:id="rId11"/>
            </p:custDataLst>
          </p:nvPr>
        </p:nvSpPr>
        <p:spPr>
          <a:xfrm>
            <a:off x="7195185" y="4156710"/>
            <a:ext cx="2033270" cy="1565910"/>
          </a:xfrm>
          <a:prstGeom prst="rect">
            <a:avLst/>
          </a:prstGeom>
        </p:spPr>
        <p:txBody>
          <a:bodyPr wrap="square" anchor="t" anchorCtr="0">
            <a:spAutoFit/>
          </a:bodyPr>
          <a:p>
            <a:pPr algn="just">
              <a:lnSpc>
                <a:spcPct val="120000"/>
              </a:lnSpc>
              <a:spcBef>
                <a:spcPts val="0"/>
              </a:spcBef>
              <a:spcAft>
                <a:spcPts val="0"/>
              </a:spcAft>
              <a:buClrTx/>
              <a:buSzTx/>
              <a:buFontTx/>
            </a:pPr>
            <a:r>
              <a:rPr lang="zh-CN" altLang="en-US" sz="1600" dirty="0">
                <a:latin typeface="微软雅黑" panose="020B0503020204020204" charset="-122"/>
                <a:ea typeface="微软雅黑" panose="020B0503020204020204" charset="-122"/>
                <a:cs typeface="微软雅黑" panose="020B0503020204020204" charset="-122"/>
              </a:rPr>
              <a:t>1. 正确理解和认识古典型艺术代表作品的艺术美和相关知识。学习鉴赏米洛斯的维纳斯的方法。</a:t>
            </a:r>
            <a:endParaRPr lang="zh-CN" altLang="en-US" sz="1600" dirty="0">
              <a:latin typeface="微软雅黑" panose="020B0503020204020204" charset="-122"/>
              <a:ea typeface="微软雅黑" panose="020B0503020204020204" charset="-122"/>
              <a:cs typeface="微软雅黑" panose="020B0503020204020204" charset="-122"/>
            </a:endParaRPr>
          </a:p>
        </p:txBody>
      </p:sp>
      <p:grpSp>
        <p:nvGrpSpPr>
          <p:cNvPr id="45" name="组合 44"/>
          <p:cNvGrpSpPr/>
          <p:nvPr>
            <p:custDataLst>
              <p:tags r:id="rId12"/>
            </p:custDataLst>
          </p:nvPr>
        </p:nvGrpSpPr>
        <p:grpSpPr>
          <a:xfrm>
            <a:off x="10275672" y="2788691"/>
            <a:ext cx="1228997" cy="1304543"/>
            <a:chOff x="5976044" y="1708351"/>
            <a:chExt cx="1083469" cy="1083470"/>
          </a:xfrm>
        </p:grpSpPr>
        <p:sp>
          <p:nvSpPr>
            <p:cNvPr id="36" name="任意多边形 35"/>
            <p:cNvSpPr/>
            <p:nvPr>
              <p:custDataLst>
                <p:tags r:id="rId13"/>
              </p:custDataLst>
            </p:nvPr>
          </p:nvSpPr>
          <p:spPr>
            <a:xfrm>
              <a:off x="5976044" y="1825304"/>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C74227"/>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37" name="椭圆 36"/>
            <p:cNvSpPr/>
            <p:nvPr>
              <p:custDataLst>
                <p:tags r:id="rId14"/>
              </p:custDataLst>
            </p:nvPr>
          </p:nvSpPr>
          <p:spPr>
            <a:xfrm>
              <a:off x="6040339" y="1708351"/>
              <a:ext cx="1019174" cy="1019174"/>
            </a:xfrm>
            <a:prstGeom prst="ellipse">
              <a:avLst/>
            </a:prstGeom>
            <a:solidFill>
              <a:srgbClr val="C74227">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C74227">
                      <a:lumMod val="50000"/>
                    </a:srgbClr>
                  </a:solidFill>
                  <a:latin typeface="Calibri Light" panose="020F0302020204030204" charset="0"/>
                  <a:ea typeface="+mn-ea"/>
                  <a:cs typeface="+mn-ea"/>
                </a:rPr>
                <a:t>THREE</a:t>
              </a:r>
              <a:endParaRPr lang="en-US" altLang="zh-CN" smtClean="0">
                <a:solidFill>
                  <a:srgbClr val="C74227">
                    <a:lumMod val="50000"/>
                  </a:srgbClr>
                </a:solidFill>
                <a:latin typeface="Calibri Light" panose="020F0302020204030204" charset="0"/>
                <a:ea typeface="+mn-ea"/>
                <a:cs typeface="+mn-ea"/>
              </a:endParaRPr>
            </a:p>
          </p:txBody>
        </p:sp>
      </p:grpSp>
      <p:sp>
        <p:nvSpPr>
          <p:cNvPr id="35" name="矩形 34"/>
          <p:cNvSpPr/>
          <p:nvPr>
            <p:custDataLst>
              <p:tags r:id="rId15"/>
            </p:custDataLst>
          </p:nvPr>
        </p:nvSpPr>
        <p:spPr>
          <a:xfrm>
            <a:off x="9966325" y="4156710"/>
            <a:ext cx="1836420" cy="975995"/>
          </a:xfrm>
          <a:prstGeom prst="rect">
            <a:avLst/>
          </a:prstGeom>
        </p:spPr>
        <p:txBody>
          <a:bodyPr wrap="square" anchor="t" anchorCtr="0">
            <a:spAutoFit/>
          </a:bodyPr>
          <a:p>
            <a:pPr algn="just">
              <a:lnSpc>
                <a:spcPct val="120000"/>
              </a:lnSpc>
            </a:pPr>
            <a:r>
              <a:rPr lang="zh-CN" altLang="en-US" sz="1600" dirty="0">
                <a:latin typeface="微软雅黑" panose="020B0503020204020204" charset="-122"/>
                <a:ea typeface="微软雅黑" panose="020B0503020204020204" charset="-122"/>
                <a:cs typeface="微软雅黑" panose="020B0503020204020204" charset="-122"/>
              </a:rPr>
              <a:t>3. 通过体验和实践活动，提高审美能力，培养审美情趣。</a:t>
            </a:r>
            <a:endParaRPr lang="zh-CN" altLang="en-US" sz="16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81660" y="1476375"/>
            <a:ext cx="11000740" cy="456374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米洛斯的维纳斯</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1433195" y="1842135"/>
            <a:ext cx="9548495" cy="383095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维纳斯是罗马语，希腊神话中她是美与爱的女神，小爱神丘比特是她的儿子。她是全部女性美的代表和体现者。</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1820 年在希腊爱琴海米洛斯岛上一个山洞里，被当地有个叫岳尔戈斯的农民在一座倒塌的小庙堂的沙土堆中，发现了断臂维纳斯。由于它是在米洛斯岛上发现的，所以又有“米洛斯的维纳斯”之称（图 5-4）。</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“米洛斯的维纳斯”大理石雕像高约 2.04 米，是一块半透明的白云石雕塑，站在鸡血白纹的云石底座上。是迄今被发现的希腊女性雕像中最美的一尊。矜持而富有智慧神态、没有丝毫娇艳或羞怯造作体态，体现了两千多年前希腊人的审美理想，是纯洁与典雅，外在美和精神美的统一。</a:t>
            </a:r>
            <a:endParaRPr lang="zh-CN" altLang="en-US">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9486900" y="78740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实例体验</a:t>
            </a:r>
            <a:endParaRPr lang="zh-CN" altLang="en-US" sz="3200">
              <a:latin typeface="方正正粗黑简体" panose="02000000000000000000" charset="-122"/>
              <a:ea typeface="方正正粗黑简体" panose="02000000000000000000"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81660" y="1419225"/>
            <a:ext cx="11000740" cy="44761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米洛斯的维纳斯</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1107440" y="1676400"/>
            <a:ext cx="9948545" cy="3830955"/>
          </a:xfrm>
          <a:prstGeom prst="rect">
            <a:avLst/>
          </a:prstGeom>
          <a:noFill/>
        </p:spPr>
        <p:txBody>
          <a:bodyPr wrap="square" rtlCol="0" anchor="t">
            <a:spAutoFit/>
          </a:bodyPr>
          <a:p>
            <a:pPr indent="0" algn="just" fontAlgn="auto">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尽管她的姿态庄严崇高，典雅优美，然而通过躯干、肢体和多重的衣纹的对比却产生一种微妙流动的韵律。她那半裸的姿势，使整个形象产生巨大的魅力。她的腿部被富有表现力的衣褶遮住，仅露脚趾。由于下半身厚重稳定，袒露的上半身显得更加秀美。她像一座纪念碑，给人以崇高感，亭亭立姿，却又优美动人。不论观者从何种角度看，都充满着无限的诗意，她那含蓄的、耐人寻味的美感，几乎使一切人体艺术都相形见绌。</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米洛斯的维纳斯所表现出的内在神韵还在于她的表情。她落落大方，宁静而脱俗的神态，脸上露出的一丝淡得几乎让人感觉不到的微笑，超凡脱俗，将人的心灵世界提高到了一个新的境界。</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雕像的各部分比例几乎都蕴含着 5∶8 黄金分割。维纳斯雕像所创造的美，成了黄金分割比值最理想的范本，为后世的艺术树立了不朽的光辉典范。</a:t>
            </a:r>
            <a:endParaRPr lang="zh-CN" altLang="en-US">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9486900" y="67246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实例体验</a:t>
            </a:r>
            <a:endParaRPr lang="zh-CN" altLang="en-US" sz="3200">
              <a:latin typeface="方正正粗黑简体" panose="02000000000000000000" charset="-122"/>
              <a:ea typeface="方正正粗黑简体" panose="02000000000000000000"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81660" y="1419225"/>
            <a:ext cx="11000740" cy="375729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米洛斯的维纳斯</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1190625" y="1907540"/>
            <a:ext cx="10032365" cy="2630170"/>
          </a:xfrm>
          <a:prstGeom prst="rect">
            <a:avLst/>
          </a:prstGeom>
          <a:noFill/>
        </p:spPr>
        <p:txBody>
          <a:bodyPr wrap="square" rtlCol="0" anchor="t">
            <a:spAutoFit/>
          </a:bodyPr>
          <a:p>
            <a:pPr indent="0" algn="just" fontAlgn="auto">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雕像出土时就失掉了双臂，令人称奇的是，女神两臂虽失，仍让人感到完好无损。即所谓“残缺的美”，斩断了她与历史、神话和文学的过多的联系，她现在只是一个纯洁而高尚的女人，她的身姿、她那下滑到半身的衣衫、她的宁静而又甜美的微笑，都证明了这一点。因此，她才是真正意义上的美神，是现代人心目中的美神。</a:t>
            </a:r>
            <a:endParaRPr lang="zh-CN" altLang="en-US">
              <a:latin typeface="微软雅黑" panose="020B0503020204020204" charset="-122"/>
              <a:ea typeface="微软雅黑" panose="020B0503020204020204" charset="-122"/>
              <a:cs typeface="微软雅黑" panose="020B0503020204020204" charset="-122"/>
            </a:endParaRPr>
          </a:p>
          <a:p>
            <a:pPr indent="0" algn="just" fontAlgn="auto">
              <a:lnSpc>
                <a:spcPct val="150000"/>
              </a:lnSpc>
              <a:spcBef>
                <a:spcPts val="0"/>
              </a:spcBef>
              <a:spcAft>
                <a:spcPts val="0"/>
              </a:spcAf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体验建议：</a:t>
            </a:r>
            <a:r>
              <a:rPr lang="zh-CN" altLang="en-US">
                <a:latin typeface="微软雅黑" panose="020B0503020204020204" charset="-122"/>
                <a:ea typeface="微软雅黑" panose="020B0503020204020204" charset="-122"/>
                <a:cs typeface="微软雅黑" panose="020B0503020204020204" charset="-122"/>
              </a:rPr>
              <a:t>从不同角度观察《米洛斯的维纳斯》古典型艺术的特点，审视维纳斯的美，讨论“维纳斯的美”。</a:t>
            </a:r>
            <a:endParaRPr lang="zh-CN" altLang="en-US">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9486900" y="67246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实例体验</a:t>
            </a:r>
            <a:endParaRPr lang="zh-CN" altLang="en-US" sz="3200">
              <a:latin typeface="方正正粗黑简体" panose="02000000000000000000" charset="-122"/>
              <a:ea typeface="方正正粗黑简体" panose="02000000000000000000"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72135" y="1325880"/>
            <a:ext cx="11087735" cy="502412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45164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米洛斯的维纳斯</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876300" y="1515745"/>
            <a:ext cx="10525760" cy="466153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古典型艺术最突出的特点是“内容与形式的高度统一”“由自然形象演进为人的形象，自然型的神演进为人型的神”，米洛斯的维纳斯就是典型的代表。</a:t>
            </a:r>
            <a:endParaRPr lang="zh-CN" altLang="en-US">
              <a:latin typeface="楷体" panose="02010609060101010101" charset="-122"/>
              <a:ea typeface="楷体" panose="0201060906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维纳斯是神话中的爱与美神，但人们看到这尊雕像时，明明看到的是一个人，一个女人。高贵端庄、丰满的胸脯、浑圆的双肩、柔韧的腰肢，呈现一种时代成熟的女性美。人体的结构和动态富于变化却又含蓄微妙，体现出了充实的内在生命力和人的精神智慧。那残缺的双臂，却又留给我们无限想象的空间，一种无言的独特之美——残缺美。古典型艺术的人、神统一的艺术原则在这里表现的尤为突出。</a:t>
            </a:r>
            <a:endParaRPr lang="zh-CN" altLang="en-US">
              <a:latin typeface="楷体" panose="02010609060101010101" charset="-122"/>
              <a:ea typeface="楷体" panose="0201060906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古典型艺术推崇“真善美的统一”。米洛斯的维纳斯，从感官意识上来讲，女性的柔美是给人最原始的感觉，正是这种超然的神态将人的心灵世界提高到了一个全新的审美理想的境界，让人感觉到艺术的真实性的同时，感受到了艺术创造者的善良动机以及唯美表现。此外，创作者还运用了“黄金分割率”这一重要的形式美法则，使维纳斯的体形完全符合那个时代希腊人关于美的理想与规范，符合绝大多数人的视觉审美要求，成为艺术作品创造的一个标准。</a:t>
            </a:r>
            <a:endParaRPr lang="zh-CN" altLang="en-US">
              <a:latin typeface="楷体" panose="02010609060101010101" charset="-122"/>
              <a:ea typeface="楷体" panose="02010609060101010101" charset="-122"/>
            </a:endParaRPr>
          </a:p>
        </p:txBody>
      </p:sp>
      <p:sp>
        <p:nvSpPr>
          <p:cNvPr id="13" name="文本框 12"/>
          <p:cNvSpPr txBox="1"/>
          <p:nvPr/>
        </p:nvSpPr>
        <p:spPr>
          <a:xfrm>
            <a:off x="9306560" y="64643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实例分析</a:t>
            </a:r>
            <a:endParaRPr lang="zh-CN" altLang="en-US" sz="3200">
              <a:latin typeface="方正正粗黑简体" panose="02000000000000000000" charset="-122"/>
              <a:ea typeface="方正正粗黑简体" panose="02000000000000000000" charset="-122"/>
            </a:endParaRPr>
          </a:p>
        </p:txBody>
      </p:sp>
    </p:spTree>
  </p:cSld>
  <p:clrMapOvr>
    <a:masterClrMapping/>
  </p:clrMapOvr>
  <p:transition spd="slow">
    <p:comb/>
  </p:transition>
  <p:timing>
    <p:tnLst>
      <p:par>
        <p:cTn id="1" dur="indefinite" restart="never" nodeType="tmRoot"/>
      </p:par>
    </p:tnLst>
    <p:bldLst>
      <p:bldP spid="21" grpId="1" animBg="1"/>
      <p:bldP spid="4" grpId="1"/>
      <p:bldP spid="5"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456854"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itchFamily="2" charset="-122"/>
                <a:ea typeface="字魂27号-布丁体" pitchFamily="2" charset="-122"/>
                <a:cs typeface="+mn-ea"/>
                <a:sym typeface="华文细黑" panose="02010600040101010101" charset="-122"/>
              </a:rPr>
              <a:t>01</a:t>
            </a:r>
            <a:endParaRPr lang="zh-CN" altLang="en-US" sz="4800" dirty="0">
              <a:solidFill>
                <a:schemeClr val="accent1"/>
              </a:solidFill>
              <a:latin typeface="字魂27号-布丁体" pitchFamily="2" charset="-122"/>
              <a:ea typeface="字魂27号-布丁体" pitchFamily="2" charset="-122"/>
              <a:cs typeface="+mn-ea"/>
              <a:sym typeface="华文细黑" panose="02010600040101010101" charset="-122"/>
            </a:endParaRPr>
          </a:p>
        </p:txBody>
      </p:sp>
      <p:sp>
        <p:nvSpPr>
          <p:cNvPr id="12" name="文本框 11"/>
          <p:cNvSpPr txBox="1"/>
          <p:nvPr/>
        </p:nvSpPr>
        <p:spPr>
          <a:xfrm>
            <a:off x="4119210"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itchFamily="2" charset="-122"/>
                <a:ea typeface="字魂27号-布丁体" pitchFamily="2" charset="-122"/>
                <a:cs typeface="+mn-ea"/>
                <a:sym typeface="华文细黑" panose="02010600040101010101" charset="-122"/>
              </a:rPr>
              <a:t>02</a:t>
            </a:r>
            <a:endParaRPr lang="zh-CN" altLang="en-US" sz="4800" dirty="0">
              <a:solidFill>
                <a:schemeClr val="accent1"/>
              </a:solidFill>
              <a:latin typeface="字魂27号-布丁体" pitchFamily="2" charset="-122"/>
              <a:ea typeface="字魂27号-布丁体" pitchFamily="2" charset="-122"/>
              <a:cs typeface="+mn-ea"/>
              <a:sym typeface="华文细黑" panose="02010600040101010101" charset="-122"/>
            </a:endParaRPr>
          </a:p>
        </p:txBody>
      </p:sp>
      <p:sp>
        <p:nvSpPr>
          <p:cNvPr id="13" name="文本框 12"/>
          <p:cNvSpPr txBox="1"/>
          <p:nvPr/>
        </p:nvSpPr>
        <p:spPr>
          <a:xfrm>
            <a:off x="6781567"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itchFamily="2" charset="-122"/>
                <a:ea typeface="字魂27号-布丁体" pitchFamily="2" charset="-122"/>
                <a:cs typeface="+mn-ea"/>
                <a:sym typeface="华文细黑" panose="02010600040101010101" charset="-122"/>
              </a:rPr>
              <a:t>03</a:t>
            </a:r>
            <a:endParaRPr lang="zh-CN" altLang="en-US" sz="4800" dirty="0">
              <a:solidFill>
                <a:schemeClr val="accent1"/>
              </a:solidFill>
              <a:latin typeface="字魂27号-布丁体" pitchFamily="2" charset="-122"/>
              <a:ea typeface="字魂27号-布丁体" pitchFamily="2" charset="-122"/>
              <a:cs typeface="+mn-ea"/>
              <a:sym typeface="华文细黑" panose="02010600040101010101" charset="-122"/>
            </a:endParaRPr>
          </a:p>
        </p:txBody>
      </p:sp>
      <p:sp>
        <p:nvSpPr>
          <p:cNvPr id="14" name="文本框 13"/>
          <p:cNvSpPr txBox="1"/>
          <p:nvPr/>
        </p:nvSpPr>
        <p:spPr>
          <a:xfrm>
            <a:off x="9438391"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itchFamily="2" charset="-122"/>
                <a:ea typeface="字魂27号-布丁体" pitchFamily="2" charset="-122"/>
                <a:cs typeface="+mn-ea"/>
                <a:sym typeface="华文细黑" panose="02010600040101010101" charset="-122"/>
              </a:rPr>
              <a:t>04</a:t>
            </a:r>
            <a:endParaRPr lang="zh-CN" altLang="en-US" sz="4800" dirty="0">
              <a:solidFill>
                <a:schemeClr val="accent1"/>
              </a:solidFill>
              <a:latin typeface="字魂27号-布丁体" pitchFamily="2" charset="-122"/>
              <a:ea typeface="字魂27号-布丁体" pitchFamily="2" charset="-122"/>
              <a:cs typeface="+mn-ea"/>
              <a:sym typeface="华文细黑" panose="02010600040101010101" charset="-122"/>
            </a:endParaRPr>
          </a:p>
        </p:txBody>
      </p:sp>
      <p:cxnSp>
        <p:nvCxnSpPr>
          <p:cNvPr id="15" name="直接连接符 14"/>
          <p:cNvCxnSpPr/>
          <p:nvPr/>
        </p:nvCxnSpPr>
        <p:spPr>
          <a:xfrm flipH="1">
            <a:off x="330029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939890"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611362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8927648"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11408643" y="3443767"/>
            <a:ext cx="11776" cy="8598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1070610" y="4652010"/>
            <a:ext cx="1985645" cy="82486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a:cs typeface="+mn-ea"/>
                <a:sym typeface="华文细黑" panose="02010600040101010101" charset="-122"/>
              </a:rPr>
              <a:t>认知审美</a:t>
            </a:r>
            <a:endParaRPr lang="zh-CN" altLang="en-US" sz="2400" dirty="0">
              <a:solidFill>
                <a:schemeClr val="bg2"/>
              </a:solidFill>
              <a:latin typeface="华文细黑" panose="02010600040101010101" charset="-122"/>
              <a:ea typeface="字魂27号-布丁体"/>
              <a:cs typeface="+mn-ea"/>
              <a:sym typeface="华文细黑" panose="02010600040101010101" charset="-122"/>
            </a:endParaRPr>
          </a:p>
          <a:p>
            <a:pPr algn="ctr"/>
            <a:r>
              <a:rPr lang="zh-CN" altLang="en-US" sz="2400" dirty="0">
                <a:solidFill>
                  <a:schemeClr val="bg2"/>
                </a:solidFill>
                <a:latin typeface="华文细黑" panose="02010600040101010101" charset="-122"/>
                <a:ea typeface="字魂27号-布丁体"/>
                <a:cs typeface="+mn-ea"/>
                <a:sym typeface="华文细黑" panose="02010600040101010101" charset="-122"/>
              </a:rPr>
              <a:t>活动</a:t>
            </a:r>
            <a:endParaRPr lang="zh-CN" altLang="en-US" sz="2400" dirty="0">
              <a:solidFill>
                <a:schemeClr val="bg2"/>
              </a:solidFill>
              <a:latin typeface="华文细黑" panose="02010600040101010101" charset="-122"/>
              <a:ea typeface="字魂27号-布丁体"/>
              <a:cs typeface="+mn-ea"/>
              <a:sym typeface="华文细黑" panose="02010600040101010101" charset="-122"/>
            </a:endParaRPr>
          </a:p>
        </p:txBody>
      </p:sp>
      <p:sp>
        <p:nvSpPr>
          <p:cNvPr id="22" name="矩形 21"/>
          <p:cNvSpPr/>
          <p:nvPr/>
        </p:nvSpPr>
        <p:spPr>
          <a:xfrm>
            <a:off x="3687136"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a:cs typeface="+mn-ea"/>
                <a:sym typeface="华文细黑" panose="02010600040101010101" charset="-122"/>
              </a:rPr>
              <a:t>审美大自然</a:t>
            </a:r>
            <a:endParaRPr lang="zh-CN" altLang="en-US" sz="2400" dirty="0">
              <a:solidFill>
                <a:schemeClr val="bg2"/>
              </a:solidFill>
              <a:latin typeface="华文细黑" panose="02010600040101010101" charset="-122"/>
              <a:ea typeface="字魂27号-布丁体"/>
              <a:cs typeface="+mn-ea"/>
              <a:sym typeface="华文细黑" panose="02010600040101010101" charset="-122"/>
            </a:endParaRPr>
          </a:p>
        </p:txBody>
      </p:sp>
      <p:sp>
        <p:nvSpPr>
          <p:cNvPr id="24" name="矩形 23"/>
          <p:cNvSpPr/>
          <p:nvPr/>
        </p:nvSpPr>
        <p:spPr>
          <a:xfrm>
            <a:off x="643626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a:cs typeface="+mn-ea"/>
                <a:sym typeface="华文细黑" panose="02010600040101010101" charset="-122"/>
              </a:rPr>
              <a:t>审美社会</a:t>
            </a:r>
            <a:endParaRPr lang="zh-CN" altLang="en-US" sz="2400" dirty="0">
              <a:solidFill>
                <a:schemeClr val="bg2"/>
              </a:solidFill>
              <a:latin typeface="华文细黑" panose="02010600040101010101" charset="-122"/>
              <a:ea typeface="字魂27号-布丁体"/>
              <a:cs typeface="+mn-ea"/>
              <a:sym typeface="华文细黑" panose="02010600040101010101" charset="-122"/>
            </a:endParaRPr>
          </a:p>
        </p:txBody>
      </p:sp>
      <p:sp>
        <p:nvSpPr>
          <p:cNvPr id="26" name="矩形 25"/>
          <p:cNvSpPr/>
          <p:nvPr/>
        </p:nvSpPr>
        <p:spPr>
          <a:xfrm>
            <a:off x="9141612" y="4651887"/>
            <a:ext cx="2253065" cy="82486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a:cs typeface="+mn-ea"/>
                <a:sym typeface="华文细黑" panose="02010600040101010101" charset="-122"/>
              </a:rPr>
              <a:t>审美科学与</a:t>
            </a:r>
            <a:endParaRPr lang="zh-CN" altLang="en-US" sz="2400" dirty="0">
              <a:solidFill>
                <a:schemeClr val="bg2"/>
              </a:solidFill>
              <a:latin typeface="华文细黑" panose="02010600040101010101" charset="-122"/>
              <a:ea typeface="字魂27号-布丁体"/>
              <a:cs typeface="+mn-ea"/>
              <a:sym typeface="华文细黑" panose="02010600040101010101" charset="-122"/>
            </a:endParaRPr>
          </a:p>
          <a:p>
            <a:pPr algn="ctr"/>
            <a:r>
              <a:rPr lang="zh-CN" altLang="en-US" sz="2400" dirty="0">
                <a:solidFill>
                  <a:schemeClr val="bg2"/>
                </a:solidFill>
                <a:latin typeface="华文细黑" panose="02010600040101010101" charset="-122"/>
                <a:ea typeface="字魂27号-布丁体"/>
                <a:cs typeface="+mn-ea"/>
                <a:sym typeface="华文细黑" panose="02010600040101010101" charset="-122"/>
              </a:rPr>
              <a:t>科技</a:t>
            </a:r>
            <a:endParaRPr lang="zh-CN" altLang="en-US" sz="2400" dirty="0">
              <a:solidFill>
                <a:schemeClr val="bg2"/>
              </a:solidFill>
              <a:latin typeface="华文细黑" panose="02010600040101010101" charset="-122"/>
              <a:ea typeface="字魂27号-布丁体"/>
              <a:cs typeface="+mn-ea"/>
              <a:sym typeface="华文细黑" panose="02010600040101010101" charset="-122"/>
            </a:endParaRPr>
          </a:p>
        </p:txBody>
      </p:sp>
      <p:pic>
        <p:nvPicPr>
          <p:cNvPr id="29" name="图片 28"/>
          <p:cNvPicPr>
            <a:picLocks noChangeAspect="1"/>
          </p:cNvPicPr>
          <p:nvPr/>
        </p:nvPicPr>
        <p:blipFill rotWithShape="1">
          <a:blip r:embed="rId1">
            <a:extLst>
              <a:ext uri="{28A0092B-C50C-407E-A947-70E740481C1C}">
                <a14:useLocalDpi xmlns:a14="http://schemas.microsoft.com/office/drawing/2010/main" val="0"/>
              </a:ext>
            </a:extLst>
          </a:blip>
          <a:srcRect t="30892" b="36686"/>
          <a:stretch>
            <a:fillRect/>
          </a:stretch>
        </p:blipFill>
        <p:spPr>
          <a:xfrm>
            <a:off x="4519382" y="1706509"/>
            <a:ext cx="3212037" cy="1041400"/>
          </a:xfrm>
          <a:prstGeom prst="rect">
            <a:avLst/>
          </a:prstGeom>
        </p:spPr>
      </p:pic>
      <p:sp>
        <p:nvSpPr>
          <p:cNvPr id="30" name="TextBox 29"/>
          <p:cNvSpPr txBox="1"/>
          <p:nvPr/>
        </p:nvSpPr>
        <p:spPr>
          <a:xfrm>
            <a:off x="5093176" y="875512"/>
            <a:ext cx="1571625" cy="829945"/>
          </a:xfrm>
          <a:prstGeom prst="rect">
            <a:avLst/>
          </a:prstGeom>
          <a:noFill/>
          <a:ln>
            <a:noFill/>
          </a:ln>
        </p:spPr>
        <p:txBody>
          <a:bodyPr wrap="none" rtlCol="0">
            <a:spAutoFit/>
          </a:bodyPr>
          <a:lstStyle/>
          <a:p>
            <a:pPr algn="l"/>
            <a:r>
              <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a:sym typeface="华文细黑" panose="02010600040101010101" charset="-122"/>
              </a:rPr>
              <a:t>目</a:t>
            </a:r>
            <a:r>
              <a:rPr lang="en-US" altLang="zh-CN"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a:sym typeface="华文细黑" panose="02010600040101010101" charset="-122"/>
              </a:rPr>
              <a:t> </a:t>
            </a:r>
            <a:r>
              <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a:sym typeface="华文细黑" panose="02010600040101010101" charset="-122"/>
              </a:rPr>
              <a:t>录</a:t>
            </a:r>
            <a:endPar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a:sym typeface="华文细黑"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6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30"/>
                                        </p:tgtEl>
                                      </p:cBhvr>
                                    </p:animEffect>
                                    <p:animScale>
                                      <p:cBhvr>
                                        <p:cTn id="15" dur="250" autoRev="1" fill="hold"/>
                                        <p:tgtEl>
                                          <p:spTgt spid="30"/>
                                        </p:tgtEl>
                                      </p:cBhvr>
                                      <p:by x="105000" y="105000"/>
                                    </p:animScale>
                                  </p:childTnLst>
                                </p:cTn>
                              </p:par>
                            </p:childTnLst>
                          </p:cTn>
                        </p:par>
                        <p:par>
                          <p:cTn id="16" fill="hold">
                            <p:stCondLst>
                              <p:cond delay="1100"/>
                            </p:stCondLst>
                            <p:childTnLst>
                              <p:par>
                                <p:cTn id="17" presetID="16" presetClass="entr" presetSubtype="37"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barn(outVertical)">
                                      <p:cBhvr>
                                        <p:cTn id="19" dur="500"/>
                                        <p:tgtEl>
                                          <p:spTgt spid="29"/>
                                        </p:tgtEl>
                                      </p:cBhvr>
                                    </p:animEffect>
                                  </p:childTnLst>
                                </p:cTn>
                              </p:par>
                              <p:par>
                                <p:cTn id="20" presetID="47"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childTnLst>
                          </p:cTn>
                        </p:par>
                        <p:par>
                          <p:cTn id="45" fill="hold">
                            <p:stCondLst>
                              <p:cond delay="1600"/>
                            </p:stCondLst>
                            <p:childTnLst>
                              <p:par>
                                <p:cTn id="46" presetID="53" presetClass="entr" presetSubtype="16"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500" fill="hold"/>
                                        <p:tgtEl>
                                          <p:spTgt spid="13"/>
                                        </p:tgtEl>
                                        <p:attrNameLst>
                                          <p:attrName>ppt_w</p:attrName>
                                        </p:attrNameLst>
                                      </p:cBhvr>
                                      <p:tavLst>
                                        <p:tav tm="0">
                                          <p:val>
                                            <p:fltVal val="0"/>
                                          </p:val>
                                        </p:tav>
                                        <p:tav tm="100000">
                                          <p:val>
                                            <p:strVal val="#ppt_w"/>
                                          </p:val>
                                        </p:tav>
                                      </p:tavLst>
                                    </p:anim>
                                    <p:anim calcmode="lin" valueType="num">
                                      <p:cBhvr>
                                        <p:cTn id="59" dur="500" fill="hold"/>
                                        <p:tgtEl>
                                          <p:spTgt spid="13"/>
                                        </p:tgtEl>
                                        <p:attrNameLst>
                                          <p:attrName>ppt_h</p:attrName>
                                        </p:attrNameLst>
                                      </p:cBhvr>
                                      <p:tavLst>
                                        <p:tav tm="0">
                                          <p:val>
                                            <p:fltVal val="0"/>
                                          </p:val>
                                        </p:tav>
                                        <p:tav tm="100000">
                                          <p:val>
                                            <p:strVal val="#ppt_h"/>
                                          </p:val>
                                        </p:tav>
                                      </p:tavLst>
                                    </p:anim>
                                    <p:animEffect transition="in" filter="fade">
                                      <p:cBhvr>
                                        <p:cTn id="60" dur="500"/>
                                        <p:tgtEl>
                                          <p:spTgt spid="13"/>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Effect transition="in" filter="fade">
                                      <p:cBhvr>
                                        <p:cTn id="65" dur="500"/>
                                        <p:tgtEl>
                                          <p:spTgt spid="14"/>
                                        </p:tgtEl>
                                      </p:cBhvr>
                                    </p:animEffect>
                                  </p:childTnLst>
                                </p:cTn>
                              </p:par>
                              <p:par>
                                <p:cTn id="66" presetID="23" presetClass="entr" presetSubtype="32" fill="hold" grpId="0" nodeType="withEffect">
                                  <p:stCondLst>
                                    <p:cond delay="50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strVal val="4*#ppt_w"/>
                                          </p:val>
                                        </p:tav>
                                        <p:tav tm="100000">
                                          <p:val>
                                            <p:strVal val="#ppt_w"/>
                                          </p:val>
                                        </p:tav>
                                      </p:tavLst>
                                    </p:anim>
                                    <p:anim calcmode="lin" valueType="num">
                                      <p:cBhvr>
                                        <p:cTn id="69" dur="500" fill="hold"/>
                                        <p:tgtEl>
                                          <p:spTgt spid="20"/>
                                        </p:tgtEl>
                                        <p:attrNameLst>
                                          <p:attrName>ppt_h</p:attrName>
                                        </p:attrNameLst>
                                      </p:cBhvr>
                                      <p:tavLst>
                                        <p:tav tm="0">
                                          <p:val>
                                            <p:strVal val="4*#ppt_h"/>
                                          </p:val>
                                        </p:tav>
                                        <p:tav tm="100000">
                                          <p:val>
                                            <p:strVal val="#ppt_h"/>
                                          </p:val>
                                        </p:tav>
                                      </p:tavLst>
                                    </p:anim>
                                  </p:childTnLst>
                                </p:cTn>
                              </p:par>
                              <p:par>
                                <p:cTn id="70" presetID="23" presetClass="entr" presetSubtype="32" fill="hold" grpId="0" nodeType="withEffect">
                                  <p:stCondLst>
                                    <p:cond delay="500"/>
                                  </p:stCondLst>
                                  <p:childTnLst>
                                    <p:set>
                                      <p:cBhvr>
                                        <p:cTn id="71" dur="1" fill="hold">
                                          <p:stCondLst>
                                            <p:cond delay="0"/>
                                          </p:stCondLst>
                                        </p:cTn>
                                        <p:tgtEl>
                                          <p:spTgt spid="22"/>
                                        </p:tgtEl>
                                        <p:attrNameLst>
                                          <p:attrName>style.visibility</p:attrName>
                                        </p:attrNameLst>
                                      </p:cBhvr>
                                      <p:to>
                                        <p:strVal val="visible"/>
                                      </p:to>
                                    </p:set>
                                    <p:anim calcmode="lin" valueType="num">
                                      <p:cBhvr>
                                        <p:cTn id="72" dur="500" fill="hold"/>
                                        <p:tgtEl>
                                          <p:spTgt spid="22"/>
                                        </p:tgtEl>
                                        <p:attrNameLst>
                                          <p:attrName>ppt_w</p:attrName>
                                        </p:attrNameLst>
                                      </p:cBhvr>
                                      <p:tavLst>
                                        <p:tav tm="0">
                                          <p:val>
                                            <p:strVal val="4*#ppt_w"/>
                                          </p:val>
                                        </p:tav>
                                        <p:tav tm="100000">
                                          <p:val>
                                            <p:strVal val="#ppt_w"/>
                                          </p:val>
                                        </p:tav>
                                      </p:tavLst>
                                    </p:anim>
                                    <p:anim calcmode="lin" valueType="num">
                                      <p:cBhvr>
                                        <p:cTn id="73" dur="500" fill="hold"/>
                                        <p:tgtEl>
                                          <p:spTgt spid="22"/>
                                        </p:tgtEl>
                                        <p:attrNameLst>
                                          <p:attrName>ppt_h</p:attrName>
                                        </p:attrNameLst>
                                      </p:cBhvr>
                                      <p:tavLst>
                                        <p:tav tm="0">
                                          <p:val>
                                            <p:strVal val="4*#ppt_h"/>
                                          </p:val>
                                        </p:tav>
                                        <p:tav tm="100000">
                                          <p:val>
                                            <p:strVal val="#ppt_h"/>
                                          </p:val>
                                        </p:tav>
                                      </p:tavLst>
                                    </p:anim>
                                  </p:childTnLst>
                                </p:cTn>
                              </p:par>
                              <p:par>
                                <p:cTn id="74" presetID="23" presetClass="entr" presetSubtype="32" fill="hold" grpId="0" nodeType="withEffect">
                                  <p:stCondLst>
                                    <p:cond delay="500"/>
                                  </p:stCondLst>
                                  <p:childTnLst>
                                    <p:set>
                                      <p:cBhvr>
                                        <p:cTn id="75" dur="1" fill="hold">
                                          <p:stCondLst>
                                            <p:cond delay="0"/>
                                          </p:stCondLst>
                                        </p:cTn>
                                        <p:tgtEl>
                                          <p:spTgt spid="24"/>
                                        </p:tgtEl>
                                        <p:attrNameLst>
                                          <p:attrName>style.visibility</p:attrName>
                                        </p:attrNameLst>
                                      </p:cBhvr>
                                      <p:to>
                                        <p:strVal val="visible"/>
                                      </p:to>
                                    </p:set>
                                    <p:anim calcmode="lin" valueType="num">
                                      <p:cBhvr>
                                        <p:cTn id="76" dur="500" fill="hold"/>
                                        <p:tgtEl>
                                          <p:spTgt spid="24"/>
                                        </p:tgtEl>
                                        <p:attrNameLst>
                                          <p:attrName>ppt_w</p:attrName>
                                        </p:attrNameLst>
                                      </p:cBhvr>
                                      <p:tavLst>
                                        <p:tav tm="0">
                                          <p:val>
                                            <p:strVal val="4*#ppt_w"/>
                                          </p:val>
                                        </p:tav>
                                        <p:tav tm="100000">
                                          <p:val>
                                            <p:strVal val="#ppt_w"/>
                                          </p:val>
                                        </p:tav>
                                      </p:tavLst>
                                    </p:anim>
                                    <p:anim calcmode="lin" valueType="num">
                                      <p:cBhvr>
                                        <p:cTn id="77" dur="500" fill="hold"/>
                                        <p:tgtEl>
                                          <p:spTgt spid="24"/>
                                        </p:tgtEl>
                                        <p:attrNameLst>
                                          <p:attrName>ppt_h</p:attrName>
                                        </p:attrNameLst>
                                      </p:cBhvr>
                                      <p:tavLst>
                                        <p:tav tm="0">
                                          <p:val>
                                            <p:strVal val="4*#ppt_h"/>
                                          </p:val>
                                        </p:tav>
                                        <p:tav tm="100000">
                                          <p:val>
                                            <p:strVal val="#ppt_h"/>
                                          </p:val>
                                        </p:tav>
                                      </p:tavLst>
                                    </p:anim>
                                  </p:childTnLst>
                                </p:cTn>
                              </p:par>
                              <p:par>
                                <p:cTn id="78" presetID="23" presetClass="entr" presetSubtype="32" fill="hold" grpId="0" nodeType="withEffect">
                                  <p:stCondLst>
                                    <p:cond delay="50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fill="hold"/>
                                        <p:tgtEl>
                                          <p:spTgt spid="26"/>
                                        </p:tgtEl>
                                        <p:attrNameLst>
                                          <p:attrName>ppt_w</p:attrName>
                                        </p:attrNameLst>
                                      </p:cBhvr>
                                      <p:tavLst>
                                        <p:tav tm="0">
                                          <p:val>
                                            <p:strVal val="4*#ppt_w"/>
                                          </p:val>
                                        </p:tav>
                                        <p:tav tm="100000">
                                          <p:val>
                                            <p:strVal val="#ppt_w"/>
                                          </p:val>
                                        </p:tav>
                                      </p:tavLst>
                                    </p:anim>
                                    <p:anim calcmode="lin" valueType="num">
                                      <p:cBhvr>
                                        <p:cTn id="81" dur="500" fill="hold"/>
                                        <p:tgtEl>
                                          <p:spTgt spid="2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20" grpId="0"/>
      <p:bldP spid="22" grpId="0"/>
      <p:bldP spid="24" grpId="0"/>
      <p:bldP spid="26" grpId="0"/>
      <p:bldP spid="30" grpId="0"/>
      <p:bldP spid="30"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81660" y="1134110"/>
            <a:ext cx="11000740" cy="512508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 name="文本框 3"/>
          <p:cNvSpPr txBox="1"/>
          <p:nvPr/>
        </p:nvSpPr>
        <p:spPr>
          <a:xfrm>
            <a:off x="942975" y="1624330"/>
            <a:ext cx="10306685" cy="133794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古典型艺术的特点是内容与形式的和谐统一，由自然形象演进为人的形象，自然型的神演进为人型的神。从内容上来看，转化为表现以“人”为中心的社会力量，从形式上看，演进为体现人的意志的实体形象，内容与形式高度统一。具体表现为以下三个方面内容。</a:t>
            </a:r>
            <a:endParaRPr lang="zh-CN" altLang="en-US">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4924425" y="29210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审美认知</a:t>
            </a:r>
            <a:endParaRPr lang="zh-CN" altLang="en-US" sz="3200">
              <a:latin typeface="方正正粗黑简体" panose="02000000000000000000" charset="-122"/>
              <a:ea typeface="方正正粗黑简体" panose="02000000000000000000" charset="-122"/>
            </a:endParaRPr>
          </a:p>
        </p:txBody>
      </p:sp>
      <p:sp>
        <p:nvSpPr>
          <p:cNvPr id="2" name="任意多边形 1"/>
          <p:cNvSpPr/>
          <p:nvPr>
            <p:custDataLst>
              <p:tags r:id="rId1"/>
            </p:custDataLst>
          </p:nvPr>
        </p:nvSpPr>
        <p:spPr>
          <a:xfrm>
            <a:off x="2197586" y="3101512"/>
            <a:ext cx="698812" cy="484789"/>
          </a:xfrm>
          <a:custGeom>
            <a:avLst/>
            <a:gdLst>
              <a:gd name="connsiteX0" fmla="*/ 966389 w 1059135"/>
              <a:gd name="connsiteY0" fmla="*/ 2245 h 734756"/>
              <a:gd name="connsiteX1" fmla="*/ 1056891 w 1059135"/>
              <a:gd name="connsiteY1" fmla="*/ 137790 h 734756"/>
              <a:gd name="connsiteX2" fmla="*/ 956419 w 1059135"/>
              <a:gd name="connsiteY2" fmla="*/ 642009 h 734756"/>
              <a:gd name="connsiteX3" fmla="*/ 820873 w 1059135"/>
              <a:gd name="connsiteY3" fmla="*/ 732512 h 734756"/>
              <a:gd name="connsiteX4" fmla="*/ 820875 w 1059135"/>
              <a:gd name="connsiteY4" fmla="*/ 732511 h 734756"/>
              <a:gd name="connsiteX5" fmla="*/ 730372 w 1059135"/>
              <a:gd name="connsiteY5" fmla="*/ 596966 h 734756"/>
              <a:gd name="connsiteX6" fmla="*/ 830843 w 1059135"/>
              <a:gd name="connsiteY6" fmla="*/ 92747 h 734756"/>
              <a:gd name="connsiteX7" fmla="*/ 966389 w 1059135"/>
              <a:gd name="connsiteY7" fmla="*/ 2245 h 734756"/>
              <a:gd name="connsiteX8" fmla="*/ 723680 w 1059135"/>
              <a:gd name="connsiteY8" fmla="*/ 2245 h 734756"/>
              <a:gd name="connsiteX9" fmla="*/ 814182 w 1059135"/>
              <a:gd name="connsiteY9" fmla="*/ 137790 h 734756"/>
              <a:gd name="connsiteX10" fmla="*/ 713709 w 1059135"/>
              <a:gd name="connsiteY10" fmla="*/ 642009 h 734756"/>
              <a:gd name="connsiteX11" fmla="*/ 578165 w 1059135"/>
              <a:gd name="connsiteY11" fmla="*/ 732512 h 734756"/>
              <a:gd name="connsiteX12" fmla="*/ 578165 w 1059135"/>
              <a:gd name="connsiteY12" fmla="*/ 732511 h 734756"/>
              <a:gd name="connsiteX13" fmla="*/ 487663 w 1059135"/>
              <a:gd name="connsiteY13" fmla="*/ 596966 h 734756"/>
              <a:gd name="connsiteX14" fmla="*/ 588134 w 1059135"/>
              <a:gd name="connsiteY14" fmla="*/ 92747 h 734756"/>
              <a:gd name="connsiteX15" fmla="*/ 723680 w 1059135"/>
              <a:gd name="connsiteY15" fmla="*/ 2245 h 734756"/>
              <a:gd name="connsiteX16" fmla="*/ 480971 w 1059135"/>
              <a:gd name="connsiteY16" fmla="*/ 2245 h 734756"/>
              <a:gd name="connsiteX17" fmla="*/ 571473 w 1059135"/>
              <a:gd name="connsiteY17" fmla="*/ 137790 h 734756"/>
              <a:gd name="connsiteX18" fmla="*/ 471001 w 1059135"/>
              <a:gd name="connsiteY18" fmla="*/ 642009 h 734756"/>
              <a:gd name="connsiteX19" fmla="*/ 335455 w 1059135"/>
              <a:gd name="connsiteY19" fmla="*/ 732512 h 734756"/>
              <a:gd name="connsiteX20" fmla="*/ 335457 w 1059135"/>
              <a:gd name="connsiteY20" fmla="*/ 732511 h 734756"/>
              <a:gd name="connsiteX21" fmla="*/ 244954 w 1059135"/>
              <a:gd name="connsiteY21" fmla="*/ 596966 h 734756"/>
              <a:gd name="connsiteX22" fmla="*/ 345425 w 1059135"/>
              <a:gd name="connsiteY22" fmla="*/ 92747 h 734756"/>
              <a:gd name="connsiteX23" fmla="*/ 480971 w 1059135"/>
              <a:gd name="connsiteY23" fmla="*/ 2245 h 734756"/>
              <a:gd name="connsiteX24" fmla="*/ 238262 w 1059135"/>
              <a:gd name="connsiteY24" fmla="*/ 2245 h 734756"/>
              <a:gd name="connsiteX25" fmla="*/ 328764 w 1059135"/>
              <a:gd name="connsiteY25" fmla="*/ 137790 h 734756"/>
              <a:gd name="connsiteX26" fmla="*/ 228291 w 1059135"/>
              <a:gd name="connsiteY26" fmla="*/ 642009 h 734756"/>
              <a:gd name="connsiteX27" fmla="*/ 92747 w 1059135"/>
              <a:gd name="connsiteY27" fmla="*/ 732512 h 734756"/>
              <a:gd name="connsiteX28" fmla="*/ 92747 w 1059135"/>
              <a:gd name="connsiteY28" fmla="*/ 732511 h 734756"/>
              <a:gd name="connsiteX29" fmla="*/ 2245 w 1059135"/>
              <a:gd name="connsiteY29" fmla="*/ 596966 h 734756"/>
              <a:gd name="connsiteX30" fmla="*/ 102716 w 1059135"/>
              <a:gd name="connsiteY30" fmla="*/ 92747 h 734756"/>
              <a:gd name="connsiteX31" fmla="*/ 238262 w 1059135"/>
              <a:gd name="connsiteY31" fmla="*/ 2245 h 734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059135" h="734756">
                <a:moveTo>
                  <a:pt x="966389" y="2245"/>
                </a:moveTo>
                <a:cubicBezTo>
                  <a:pt x="1028810" y="14683"/>
                  <a:pt x="1069329" y="75368"/>
                  <a:pt x="1056891" y="137790"/>
                </a:cubicBezTo>
                <a:cubicBezTo>
                  <a:pt x="1023401" y="305863"/>
                  <a:pt x="989909" y="473936"/>
                  <a:pt x="956419" y="642009"/>
                </a:cubicBezTo>
                <a:cubicBezTo>
                  <a:pt x="943981" y="704431"/>
                  <a:pt x="883295" y="744950"/>
                  <a:pt x="820873" y="732512"/>
                </a:cubicBezTo>
                <a:lnTo>
                  <a:pt x="820875" y="732511"/>
                </a:lnTo>
                <a:cubicBezTo>
                  <a:pt x="758453" y="720073"/>
                  <a:pt x="717934" y="659388"/>
                  <a:pt x="730372" y="596966"/>
                </a:cubicBezTo>
                <a:lnTo>
                  <a:pt x="830843" y="92747"/>
                </a:lnTo>
                <a:cubicBezTo>
                  <a:pt x="843281" y="30326"/>
                  <a:pt x="903967" y="-10194"/>
                  <a:pt x="966389" y="2245"/>
                </a:cubicBezTo>
                <a:close/>
                <a:moveTo>
                  <a:pt x="723680" y="2245"/>
                </a:moveTo>
                <a:cubicBezTo>
                  <a:pt x="786102" y="14683"/>
                  <a:pt x="826621" y="75368"/>
                  <a:pt x="814182" y="137790"/>
                </a:cubicBezTo>
                <a:cubicBezTo>
                  <a:pt x="780691" y="305863"/>
                  <a:pt x="747200" y="473936"/>
                  <a:pt x="713709" y="642009"/>
                </a:cubicBezTo>
                <a:cubicBezTo>
                  <a:pt x="701271" y="704431"/>
                  <a:pt x="640586" y="744950"/>
                  <a:pt x="578165" y="732512"/>
                </a:cubicBezTo>
                <a:lnTo>
                  <a:pt x="578165" y="732511"/>
                </a:lnTo>
                <a:cubicBezTo>
                  <a:pt x="515743" y="720073"/>
                  <a:pt x="475224" y="659387"/>
                  <a:pt x="487663" y="596966"/>
                </a:cubicBezTo>
                <a:lnTo>
                  <a:pt x="588134" y="92747"/>
                </a:lnTo>
                <a:cubicBezTo>
                  <a:pt x="600573" y="30326"/>
                  <a:pt x="661257" y="-10194"/>
                  <a:pt x="723680" y="2245"/>
                </a:cubicBezTo>
                <a:close/>
                <a:moveTo>
                  <a:pt x="480971" y="2245"/>
                </a:moveTo>
                <a:cubicBezTo>
                  <a:pt x="543392" y="14683"/>
                  <a:pt x="583912" y="75368"/>
                  <a:pt x="571473" y="137790"/>
                </a:cubicBezTo>
                <a:cubicBezTo>
                  <a:pt x="537983" y="305863"/>
                  <a:pt x="504491" y="473936"/>
                  <a:pt x="471001" y="642009"/>
                </a:cubicBezTo>
                <a:cubicBezTo>
                  <a:pt x="458563" y="704431"/>
                  <a:pt x="397877" y="744950"/>
                  <a:pt x="335455" y="732512"/>
                </a:cubicBezTo>
                <a:lnTo>
                  <a:pt x="335457" y="732511"/>
                </a:lnTo>
                <a:cubicBezTo>
                  <a:pt x="273035" y="720073"/>
                  <a:pt x="232516" y="659387"/>
                  <a:pt x="244954" y="596966"/>
                </a:cubicBezTo>
                <a:lnTo>
                  <a:pt x="345425" y="92747"/>
                </a:lnTo>
                <a:cubicBezTo>
                  <a:pt x="357863" y="30325"/>
                  <a:pt x="418549" y="-10194"/>
                  <a:pt x="480971" y="2245"/>
                </a:cubicBezTo>
                <a:close/>
                <a:moveTo>
                  <a:pt x="238262" y="2245"/>
                </a:moveTo>
                <a:cubicBezTo>
                  <a:pt x="300684" y="14683"/>
                  <a:pt x="341203" y="75368"/>
                  <a:pt x="328764" y="137790"/>
                </a:cubicBezTo>
                <a:cubicBezTo>
                  <a:pt x="295273" y="305863"/>
                  <a:pt x="261782" y="473936"/>
                  <a:pt x="228291" y="642009"/>
                </a:cubicBezTo>
                <a:cubicBezTo>
                  <a:pt x="215853" y="704431"/>
                  <a:pt x="155168" y="744950"/>
                  <a:pt x="92747" y="732512"/>
                </a:cubicBezTo>
                <a:lnTo>
                  <a:pt x="92747" y="732511"/>
                </a:lnTo>
                <a:cubicBezTo>
                  <a:pt x="30325" y="720073"/>
                  <a:pt x="-10194" y="659387"/>
                  <a:pt x="2245" y="596966"/>
                </a:cubicBezTo>
                <a:lnTo>
                  <a:pt x="102716" y="92747"/>
                </a:lnTo>
                <a:cubicBezTo>
                  <a:pt x="115155" y="30325"/>
                  <a:pt x="175839" y="-10194"/>
                  <a:pt x="238262" y="2245"/>
                </a:cubicBezTo>
                <a:close/>
              </a:path>
            </a:pathLst>
          </a:custGeom>
          <a:solidFill>
            <a:srgbClr val="2CB695"/>
          </a:solidFill>
          <a:ln w="12700" cap="flat" cmpd="sng" algn="ctr">
            <a:noFill/>
            <a:prstDash val="solid"/>
            <a:miter lim="800000"/>
          </a:ln>
          <a:effectLst/>
        </p:spPr>
        <p:txBody>
          <a:bodyPr rtlCol="0" anchor="ctr"/>
          <a:p>
            <a:pPr algn="ctr"/>
            <a:r>
              <a:rPr lang="en-US" altLang="zh-CN" sz="2000" b="1" dirty="0">
                <a:ln w="3175">
                  <a:solidFill>
                    <a:srgbClr val="2CB695">
                      <a:lumMod val="50000"/>
                    </a:srgbClr>
                  </a:solidFill>
                </a:ln>
                <a:solidFill>
                  <a:srgbClr val="FFFFFF"/>
                </a:solidFill>
                <a:effectLst>
                  <a:outerShdw blurRad="63500" sx="102000" sy="102000" algn="ctr" rotWithShape="0">
                    <a:prstClr val="black">
                      <a:alpha val="40000"/>
                    </a:prstClr>
                  </a:outerShdw>
                </a:effectLst>
                <a:sym typeface="Arial" panose="020B0604020202020204" pitchFamily="34" charset="0"/>
              </a:rPr>
              <a:t>A</a:t>
            </a:r>
            <a:endParaRPr lang="zh-CN" altLang="en-US" sz="2000" b="1" dirty="0">
              <a:ln w="3175">
                <a:solidFill>
                  <a:srgbClr val="2CB695">
                    <a:lumMod val="50000"/>
                  </a:srgbClr>
                </a:solidFill>
              </a:ln>
              <a:solidFill>
                <a:srgbClr val="FFFFFF"/>
              </a:solidFill>
              <a:effectLst>
                <a:outerShdw blurRad="63500" sx="102000" sy="102000" algn="ctr" rotWithShape="0">
                  <a:prstClr val="black">
                    <a:alpha val="40000"/>
                  </a:prstClr>
                </a:outerShdw>
              </a:effectLst>
              <a:sym typeface="Arial" panose="020B0604020202020204" pitchFamily="34" charset="0"/>
            </a:endParaRPr>
          </a:p>
        </p:txBody>
      </p:sp>
      <p:sp>
        <p:nvSpPr>
          <p:cNvPr id="14" name="任意多边形 13"/>
          <p:cNvSpPr/>
          <p:nvPr>
            <p:custDataLst>
              <p:tags r:id="rId2"/>
            </p:custDataLst>
          </p:nvPr>
        </p:nvSpPr>
        <p:spPr>
          <a:xfrm>
            <a:off x="1314343" y="3343906"/>
            <a:ext cx="2465297" cy="2465297"/>
          </a:xfrm>
          <a:custGeom>
            <a:avLst/>
            <a:gdLst>
              <a:gd name="connsiteX0" fmla="*/ 464257 w 2175934"/>
              <a:gd name="connsiteY0" fmla="*/ 0 h 2175934"/>
              <a:gd name="connsiteX1" fmla="*/ 807522 w 2175934"/>
              <a:gd name="connsiteY1" fmla="*/ 0 h 2175934"/>
              <a:gd name="connsiteX2" fmla="*/ 804333 w 2175934"/>
              <a:gd name="connsiteY2" fmla="*/ 16004 h 2175934"/>
              <a:gd name="connsiteX3" fmla="*/ 473432 w 2175934"/>
              <a:gd name="connsiteY3" fmla="*/ 16004 h 2175934"/>
              <a:gd name="connsiteX4" fmla="*/ 16004 w 2175934"/>
              <a:gd name="connsiteY4" fmla="*/ 473432 h 2175934"/>
              <a:gd name="connsiteX5" fmla="*/ 16004 w 2175934"/>
              <a:gd name="connsiteY5" fmla="*/ 1702503 h 2175934"/>
              <a:gd name="connsiteX6" fmla="*/ 473432 w 2175934"/>
              <a:gd name="connsiteY6" fmla="*/ 2159931 h 2175934"/>
              <a:gd name="connsiteX7" fmla="*/ 1702503 w 2175934"/>
              <a:gd name="connsiteY7" fmla="*/ 2159931 h 2175934"/>
              <a:gd name="connsiteX8" fmla="*/ 2159931 w 2175934"/>
              <a:gd name="connsiteY8" fmla="*/ 1702503 h 2175934"/>
              <a:gd name="connsiteX9" fmla="*/ 2159931 w 2175934"/>
              <a:gd name="connsiteY9" fmla="*/ 473432 h 2175934"/>
              <a:gd name="connsiteX10" fmla="*/ 1702503 w 2175934"/>
              <a:gd name="connsiteY10" fmla="*/ 16004 h 2175934"/>
              <a:gd name="connsiteX11" fmla="*/ 1365225 w 2175934"/>
              <a:gd name="connsiteY11" fmla="*/ 16004 h 2175934"/>
              <a:gd name="connsiteX12" fmla="*/ 1368414 w 2175934"/>
              <a:gd name="connsiteY12" fmla="*/ 0 h 2175934"/>
              <a:gd name="connsiteX13" fmla="*/ 1711677 w 2175934"/>
              <a:gd name="connsiteY13" fmla="*/ 0 h 2175934"/>
              <a:gd name="connsiteX14" fmla="*/ 2175934 w 2175934"/>
              <a:gd name="connsiteY14" fmla="*/ 464257 h 2175934"/>
              <a:gd name="connsiteX15" fmla="*/ 2175934 w 2175934"/>
              <a:gd name="connsiteY15" fmla="*/ 1711677 h 2175934"/>
              <a:gd name="connsiteX16" fmla="*/ 1711677 w 2175934"/>
              <a:gd name="connsiteY16" fmla="*/ 2175934 h 2175934"/>
              <a:gd name="connsiteX17" fmla="*/ 464257 w 2175934"/>
              <a:gd name="connsiteY17" fmla="*/ 2175934 h 2175934"/>
              <a:gd name="connsiteX18" fmla="*/ 0 w 2175934"/>
              <a:gd name="connsiteY18" fmla="*/ 1711677 h 2175934"/>
              <a:gd name="connsiteX19" fmla="*/ 0 w 2175934"/>
              <a:gd name="connsiteY19" fmla="*/ 464257 h 2175934"/>
              <a:gd name="connsiteX20" fmla="*/ 464257 w 2175934"/>
              <a:gd name="connsiteY20" fmla="*/ 0 h 2175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75934" h="2175934">
                <a:moveTo>
                  <a:pt x="464257" y="0"/>
                </a:moveTo>
                <a:lnTo>
                  <a:pt x="807522" y="0"/>
                </a:lnTo>
                <a:lnTo>
                  <a:pt x="804333" y="16004"/>
                </a:lnTo>
                <a:lnTo>
                  <a:pt x="473432" y="16004"/>
                </a:lnTo>
                <a:cubicBezTo>
                  <a:pt x="220801" y="16004"/>
                  <a:pt x="16004" y="220801"/>
                  <a:pt x="16004" y="473432"/>
                </a:cubicBezTo>
                <a:lnTo>
                  <a:pt x="16004" y="1702503"/>
                </a:lnTo>
                <a:cubicBezTo>
                  <a:pt x="16004" y="1955134"/>
                  <a:pt x="220801" y="2159931"/>
                  <a:pt x="473432" y="2159931"/>
                </a:cubicBezTo>
                <a:lnTo>
                  <a:pt x="1702503" y="2159931"/>
                </a:lnTo>
                <a:cubicBezTo>
                  <a:pt x="1955134" y="2159931"/>
                  <a:pt x="2159931" y="1955134"/>
                  <a:pt x="2159931" y="1702503"/>
                </a:cubicBezTo>
                <a:lnTo>
                  <a:pt x="2159931" y="473432"/>
                </a:lnTo>
                <a:cubicBezTo>
                  <a:pt x="2159931" y="220801"/>
                  <a:pt x="1955134" y="16004"/>
                  <a:pt x="1702503" y="16004"/>
                </a:cubicBezTo>
                <a:lnTo>
                  <a:pt x="1365225" y="16004"/>
                </a:lnTo>
                <a:lnTo>
                  <a:pt x="1368414" y="0"/>
                </a:lnTo>
                <a:lnTo>
                  <a:pt x="1711677" y="0"/>
                </a:lnTo>
                <a:cubicBezTo>
                  <a:pt x="1968079" y="0"/>
                  <a:pt x="2175934" y="207855"/>
                  <a:pt x="2175934" y="464257"/>
                </a:cubicBezTo>
                <a:lnTo>
                  <a:pt x="2175934" y="1711677"/>
                </a:lnTo>
                <a:cubicBezTo>
                  <a:pt x="2175934" y="1968079"/>
                  <a:pt x="1968079" y="2175934"/>
                  <a:pt x="1711677" y="2175934"/>
                </a:cubicBezTo>
                <a:lnTo>
                  <a:pt x="464257" y="2175934"/>
                </a:lnTo>
                <a:cubicBezTo>
                  <a:pt x="207855" y="2175934"/>
                  <a:pt x="0" y="1968079"/>
                  <a:pt x="0" y="1711677"/>
                </a:cubicBezTo>
                <a:lnTo>
                  <a:pt x="0" y="464257"/>
                </a:lnTo>
                <a:cubicBezTo>
                  <a:pt x="0" y="207855"/>
                  <a:pt x="207855" y="0"/>
                  <a:pt x="464257" y="0"/>
                </a:cubicBezTo>
                <a:close/>
              </a:path>
            </a:pathLst>
          </a:custGeom>
          <a:solidFill>
            <a:srgbClr val="28ACC6"/>
          </a:solidFill>
          <a:ln w="12700" cap="flat" cmpd="sng" algn="ctr">
            <a:noFill/>
            <a:prstDash val="solid"/>
            <a:miter lim="800000"/>
          </a:ln>
          <a:effectLst/>
        </p:spPr>
        <p:txBody>
          <a:bodyPr tIns="108000" bIns="0" rtlCol="0" anchor="ctr">
            <a:normAutofit/>
          </a:bodyPr>
          <a:p>
            <a:pPr algn="ctr"/>
            <a:r>
              <a:rPr lang="zh-CN" altLang="en-US" dirty="0">
                <a:solidFill>
                  <a:srgbClr val="28ACC6"/>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（1）古典型艺术具有人、神统一的艺术</a:t>
            </a:r>
            <a:endParaRPr lang="zh-CN" altLang="en-US" dirty="0">
              <a:solidFill>
                <a:srgbClr val="28ACC6"/>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ctr"/>
            <a:r>
              <a:rPr lang="zh-CN" altLang="en-US" dirty="0">
                <a:solidFill>
                  <a:srgbClr val="28ACC6"/>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形象。</a:t>
            </a:r>
            <a:endParaRPr lang="zh-CN" altLang="en-US" dirty="0">
              <a:solidFill>
                <a:srgbClr val="28ACC6"/>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6" name="任意多边形 5"/>
          <p:cNvSpPr/>
          <p:nvPr>
            <p:custDataLst>
              <p:tags r:id="rId3"/>
            </p:custDataLst>
          </p:nvPr>
        </p:nvSpPr>
        <p:spPr>
          <a:xfrm>
            <a:off x="5832955" y="3101512"/>
            <a:ext cx="698812" cy="484789"/>
          </a:xfrm>
          <a:custGeom>
            <a:avLst/>
            <a:gdLst>
              <a:gd name="connsiteX0" fmla="*/ 966389 w 1059135"/>
              <a:gd name="connsiteY0" fmla="*/ 2245 h 734756"/>
              <a:gd name="connsiteX1" fmla="*/ 1056891 w 1059135"/>
              <a:gd name="connsiteY1" fmla="*/ 137790 h 734756"/>
              <a:gd name="connsiteX2" fmla="*/ 956419 w 1059135"/>
              <a:gd name="connsiteY2" fmla="*/ 642009 h 734756"/>
              <a:gd name="connsiteX3" fmla="*/ 820873 w 1059135"/>
              <a:gd name="connsiteY3" fmla="*/ 732512 h 734756"/>
              <a:gd name="connsiteX4" fmla="*/ 820875 w 1059135"/>
              <a:gd name="connsiteY4" fmla="*/ 732511 h 734756"/>
              <a:gd name="connsiteX5" fmla="*/ 730372 w 1059135"/>
              <a:gd name="connsiteY5" fmla="*/ 596966 h 734756"/>
              <a:gd name="connsiteX6" fmla="*/ 830843 w 1059135"/>
              <a:gd name="connsiteY6" fmla="*/ 92747 h 734756"/>
              <a:gd name="connsiteX7" fmla="*/ 966389 w 1059135"/>
              <a:gd name="connsiteY7" fmla="*/ 2245 h 734756"/>
              <a:gd name="connsiteX8" fmla="*/ 723680 w 1059135"/>
              <a:gd name="connsiteY8" fmla="*/ 2245 h 734756"/>
              <a:gd name="connsiteX9" fmla="*/ 814182 w 1059135"/>
              <a:gd name="connsiteY9" fmla="*/ 137790 h 734756"/>
              <a:gd name="connsiteX10" fmla="*/ 713709 w 1059135"/>
              <a:gd name="connsiteY10" fmla="*/ 642009 h 734756"/>
              <a:gd name="connsiteX11" fmla="*/ 578165 w 1059135"/>
              <a:gd name="connsiteY11" fmla="*/ 732512 h 734756"/>
              <a:gd name="connsiteX12" fmla="*/ 578165 w 1059135"/>
              <a:gd name="connsiteY12" fmla="*/ 732511 h 734756"/>
              <a:gd name="connsiteX13" fmla="*/ 487663 w 1059135"/>
              <a:gd name="connsiteY13" fmla="*/ 596966 h 734756"/>
              <a:gd name="connsiteX14" fmla="*/ 588134 w 1059135"/>
              <a:gd name="connsiteY14" fmla="*/ 92747 h 734756"/>
              <a:gd name="connsiteX15" fmla="*/ 723680 w 1059135"/>
              <a:gd name="connsiteY15" fmla="*/ 2245 h 734756"/>
              <a:gd name="connsiteX16" fmla="*/ 480971 w 1059135"/>
              <a:gd name="connsiteY16" fmla="*/ 2245 h 734756"/>
              <a:gd name="connsiteX17" fmla="*/ 571473 w 1059135"/>
              <a:gd name="connsiteY17" fmla="*/ 137790 h 734756"/>
              <a:gd name="connsiteX18" fmla="*/ 471001 w 1059135"/>
              <a:gd name="connsiteY18" fmla="*/ 642009 h 734756"/>
              <a:gd name="connsiteX19" fmla="*/ 335455 w 1059135"/>
              <a:gd name="connsiteY19" fmla="*/ 732512 h 734756"/>
              <a:gd name="connsiteX20" fmla="*/ 335457 w 1059135"/>
              <a:gd name="connsiteY20" fmla="*/ 732511 h 734756"/>
              <a:gd name="connsiteX21" fmla="*/ 244954 w 1059135"/>
              <a:gd name="connsiteY21" fmla="*/ 596966 h 734756"/>
              <a:gd name="connsiteX22" fmla="*/ 345425 w 1059135"/>
              <a:gd name="connsiteY22" fmla="*/ 92747 h 734756"/>
              <a:gd name="connsiteX23" fmla="*/ 480971 w 1059135"/>
              <a:gd name="connsiteY23" fmla="*/ 2245 h 734756"/>
              <a:gd name="connsiteX24" fmla="*/ 238262 w 1059135"/>
              <a:gd name="connsiteY24" fmla="*/ 2245 h 734756"/>
              <a:gd name="connsiteX25" fmla="*/ 328764 w 1059135"/>
              <a:gd name="connsiteY25" fmla="*/ 137790 h 734756"/>
              <a:gd name="connsiteX26" fmla="*/ 228291 w 1059135"/>
              <a:gd name="connsiteY26" fmla="*/ 642009 h 734756"/>
              <a:gd name="connsiteX27" fmla="*/ 92747 w 1059135"/>
              <a:gd name="connsiteY27" fmla="*/ 732512 h 734756"/>
              <a:gd name="connsiteX28" fmla="*/ 92747 w 1059135"/>
              <a:gd name="connsiteY28" fmla="*/ 732511 h 734756"/>
              <a:gd name="connsiteX29" fmla="*/ 2245 w 1059135"/>
              <a:gd name="connsiteY29" fmla="*/ 596966 h 734756"/>
              <a:gd name="connsiteX30" fmla="*/ 102716 w 1059135"/>
              <a:gd name="connsiteY30" fmla="*/ 92747 h 734756"/>
              <a:gd name="connsiteX31" fmla="*/ 238262 w 1059135"/>
              <a:gd name="connsiteY31" fmla="*/ 2245 h 734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059135" h="734756">
                <a:moveTo>
                  <a:pt x="966389" y="2245"/>
                </a:moveTo>
                <a:cubicBezTo>
                  <a:pt x="1028810" y="14683"/>
                  <a:pt x="1069329" y="75368"/>
                  <a:pt x="1056891" y="137790"/>
                </a:cubicBezTo>
                <a:cubicBezTo>
                  <a:pt x="1023401" y="305863"/>
                  <a:pt x="989909" y="473936"/>
                  <a:pt x="956419" y="642009"/>
                </a:cubicBezTo>
                <a:cubicBezTo>
                  <a:pt x="943981" y="704431"/>
                  <a:pt x="883295" y="744950"/>
                  <a:pt x="820873" y="732512"/>
                </a:cubicBezTo>
                <a:lnTo>
                  <a:pt x="820875" y="732511"/>
                </a:lnTo>
                <a:cubicBezTo>
                  <a:pt x="758453" y="720073"/>
                  <a:pt x="717934" y="659388"/>
                  <a:pt x="730372" y="596966"/>
                </a:cubicBezTo>
                <a:lnTo>
                  <a:pt x="830843" y="92747"/>
                </a:lnTo>
                <a:cubicBezTo>
                  <a:pt x="843281" y="30326"/>
                  <a:pt x="903967" y="-10194"/>
                  <a:pt x="966389" y="2245"/>
                </a:cubicBezTo>
                <a:close/>
                <a:moveTo>
                  <a:pt x="723680" y="2245"/>
                </a:moveTo>
                <a:cubicBezTo>
                  <a:pt x="786102" y="14683"/>
                  <a:pt x="826621" y="75368"/>
                  <a:pt x="814182" y="137790"/>
                </a:cubicBezTo>
                <a:cubicBezTo>
                  <a:pt x="780691" y="305863"/>
                  <a:pt x="747200" y="473936"/>
                  <a:pt x="713709" y="642009"/>
                </a:cubicBezTo>
                <a:cubicBezTo>
                  <a:pt x="701271" y="704431"/>
                  <a:pt x="640586" y="744950"/>
                  <a:pt x="578165" y="732512"/>
                </a:cubicBezTo>
                <a:lnTo>
                  <a:pt x="578165" y="732511"/>
                </a:lnTo>
                <a:cubicBezTo>
                  <a:pt x="515743" y="720073"/>
                  <a:pt x="475224" y="659387"/>
                  <a:pt x="487663" y="596966"/>
                </a:cubicBezTo>
                <a:lnTo>
                  <a:pt x="588134" y="92747"/>
                </a:lnTo>
                <a:cubicBezTo>
                  <a:pt x="600573" y="30326"/>
                  <a:pt x="661257" y="-10194"/>
                  <a:pt x="723680" y="2245"/>
                </a:cubicBezTo>
                <a:close/>
                <a:moveTo>
                  <a:pt x="480971" y="2245"/>
                </a:moveTo>
                <a:cubicBezTo>
                  <a:pt x="543392" y="14683"/>
                  <a:pt x="583912" y="75368"/>
                  <a:pt x="571473" y="137790"/>
                </a:cubicBezTo>
                <a:cubicBezTo>
                  <a:pt x="537983" y="305863"/>
                  <a:pt x="504491" y="473936"/>
                  <a:pt x="471001" y="642009"/>
                </a:cubicBezTo>
                <a:cubicBezTo>
                  <a:pt x="458563" y="704431"/>
                  <a:pt x="397877" y="744950"/>
                  <a:pt x="335455" y="732512"/>
                </a:cubicBezTo>
                <a:lnTo>
                  <a:pt x="335457" y="732511"/>
                </a:lnTo>
                <a:cubicBezTo>
                  <a:pt x="273035" y="720073"/>
                  <a:pt x="232516" y="659387"/>
                  <a:pt x="244954" y="596966"/>
                </a:cubicBezTo>
                <a:lnTo>
                  <a:pt x="345425" y="92747"/>
                </a:lnTo>
                <a:cubicBezTo>
                  <a:pt x="357863" y="30325"/>
                  <a:pt x="418549" y="-10194"/>
                  <a:pt x="480971" y="2245"/>
                </a:cubicBezTo>
                <a:close/>
                <a:moveTo>
                  <a:pt x="238262" y="2245"/>
                </a:moveTo>
                <a:cubicBezTo>
                  <a:pt x="300684" y="14683"/>
                  <a:pt x="341203" y="75368"/>
                  <a:pt x="328764" y="137790"/>
                </a:cubicBezTo>
                <a:cubicBezTo>
                  <a:pt x="295273" y="305863"/>
                  <a:pt x="261782" y="473936"/>
                  <a:pt x="228291" y="642009"/>
                </a:cubicBezTo>
                <a:cubicBezTo>
                  <a:pt x="215853" y="704431"/>
                  <a:pt x="155168" y="744950"/>
                  <a:pt x="92747" y="732512"/>
                </a:cubicBezTo>
                <a:lnTo>
                  <a:pt x="92747" y="732511"/>
                </a:lnTo>
                <a:cubicBezTo>
                  <a:pt x="30325" y="720073"/>
                  <a:pt x="-10194" y="659387"/>
                  <a:pt x="2245" y="596966"/>
                </a:cubicBezTo>
                <a:lnTo>
                  <a:pt x="102716" y="92747"/>
                </a:lnTo>
                <a:cubicBezTo>
                  <a:pt x="115155" y="30325"/>
                  <a:pt x="175839" y="-10194"/>
                  <a:pt x="238262" y="2245"/>
                </a:cubicBezTo>
                <a:close/>
              </a:path>
            </a:pathLst>
          </a:custGeom>
          <a:solidFill>
            <a:srgbClr val="2CB695"/>
          </a:solidFill>
          <a:ln w="12700" cap="flat" cmpd="sng" algn="ctr">
            <a:noFill/>
            <a:prstDash val="solid"/>
            <a:miter lim="800000"/>
          </a:ln>
          <a:effectLst/>
        </p:spPr>
        <p:txBody>
          <a:bodyPr rtlCol="0" anchor="ctr"/>
          <a:p>
            <a:pPr algn="ctr"/>
            <a:r>
              <a:rPr lang="en-US" altLang="zh-CN" sz="2000" b="1" dirty="0">
                <a:ln w="3175">
                  <a:solidFill>
                    <a:srgbClr val="2CB695">
                      <a:lumMod val="50000"/>
                    </a:srgbClr>
                  </a:solidFill>
                </a:ln>
                <a:solidFill>
                  <a:srgbClr val="FFFFFF"/>
                </a:solidFill>
                <a:effectLst>
                  <a:outerShdw blurRad="63500" sx="102000" sy="102000" algn="ctr" rotWithShape="0">
                    <a:prstClr val="black">
                      <a:alpha val="40000"/>
                    </a:prstClr>
                  </a:outerShdw>
                </a:effectLst>
                <a:sym typeface="Arial" panose="020B0604020202020204" pitchFamily="34" charset="0"/>
              </a:rPr>
              <a:t>B</a:t>
            </a:r>
            <a:endParaRPr lang="zh-CN" altLang="en-US" sz="2000" b="1" dirty="0">
              <a:ln w="3175">
                <a:solidFill>
                  <a:srgbClr val="2CB695">
                    <a:lumMod val="50000"/>
                  </a:srgbClr>
                </a:solidFill>
              </a:ln>
              <a:solidFill>
                <a:srgbClr val="FFFFFF"/>
              </a:solidFill>
              <a:effectLst>
                <a:outerShdw blurRad="63500" sx="102000" sy="102000" algn="ctr" rotWithShape="0">
                  <a:prstClr val="black">
                    <a:alpha val="40000"/>
                  </a:prstClr>
                </a:outerShdw>
              </a:effectLst>
              <a:sym typeface="Arial" panose="020B0604020202020204" pitchFamily="34" charset="0"/>
            </a:endParaRPr>
          </a:p>
        </p:txBody>
      </p:sp>
      <p:sp>
        <p:nvSpPr>
          <p:cNvPr id="7" name="任意多边形 6"/>
          <p:cNvSpPr/>
          <p:nvPr>
            <p:custDataLst>
              <p:tags r:id="rId4"/>
            </p:custDataLst>
          </p:nvPr>
        </p:nvSpPr>
        <p:spPr>
          <a:xfrm>
            <a:off x="4949712" y="3343906"/>
            <a:ext cx="2465297" cy="2465297"/>
          </a:xfrm>
          <a:custGeom>
            <a:avLst/>
            <a:gdLst>
              <a:gd name="connsiteX0" fmla="*/ 464257 w 2175934"/>
              <a:gd name="connsiteY0" fmla="*/ 0 h 2175934"/>
              <a:gd name="connsiteX1" fmla="*/ 807522 w 2175934"/>
              <a:gd name="connsiteY1" fmla="*/ 0 h 2175934"/>
              <a:gd name="connsiteX2" fmla="*/ 804333 w 2175934"/>
              <a:gd name="connsiteY2" fmla="*/ 16004 h 2175934"/>
              <a:gd name="connsiteX3" fmla="*/ 473432 w 2175934"/>
              <a:gd name="connsiteY3" fmla="*/ 16004 h 2175934"/>
              <a:gd name="connsiteX4" fmla="*/ 16004 w 2175934"/>
              <a:gd name="connsiteY4" fmla="*/ 473432 h 2175934"/>
              <a:gd name="connsiteX5" fmla="*/ 16004 w 2175934"/>
              <a:gd name="connsiteY5" fmla="*/ 1702503 h 2175934"/>
              <a:gd name="connsiteX6" fmla="*/ 473432 w 2175934"/>
              <a:gd name="connsiteY6" fmla="*/ 2159931 h 2175934"/>
              <a:gd name="connsiteX7" fmla="*/ 1702503 w 2175934"/>
              <a:gd name="connsiteY7" fmla="*/ 2159931 h 2175934"/>
              <a:gd name="connsiteX8" fmla="*/ 2159931 w 2175934"/>
              <a:gd name="connsiteY8" fmla="*/ 1702503 h 2175934"/>
              <a:gd name="connsiteX9" fmla="*/ 2159931 w 2175934"/>
              <a:gd name="connsiteY9" fmla="*/ 473432 h 2175934"/>
              <a:gd name="connsiteX10" fmla="*/ 1702503 w 2175934"/>
              <a:gd name="connsiteY10" fmla="*/ 16004 h 2175934"/>
              <a:gd name="connsiteX11" fmla="*/ 1365225 w 2175934"/>
              <a:gd name="connsiteY11" fmla="*/ 16004 h 2175934"/>
              <a:gd name="connsiteX12" fmla="*/ 1368414 w 2175934"/>
              <a:gd name="connsiteY12" fmla="*/ 0 h 2175934"/>
              <a:gd name="connsiteX13" fmla="*/ 1711677 w 2175934"/>
              <a:gd name="connsiteY13" fmla="*/ 0 h 2175934"/>
              <a:gd name="connsiteX14" fmla="*/ 2175934 w 2175934"/>
              <a:gd name="connsiteY14" fmla="*/ 464257 h 2175934"/>
              <a:gd name="connsiteX15" fmla="*/ 2175934 w 2175934"/>
              <a:gd name="connsiteY15" fmla="*/ 1711677 h 2175934"/>
              <a:gd name="connsiteX16" fmla="*/ 1711677 w 2175934"/>
              <a:gd name="connsiteY16" fmla="*/ 2175934 h 2175934"/>
              <a:gd name="connsiteX17" fmla="*/ 464257 w 2175934"/>
              <a:gd name="connsiteY17" fmla="*/ 2175934 h 2175934"/>
              <a:gd name="connsiteX18" fmla="*/ 0 w 2175934"/>
              <a:gd name="connsiteY18" fmla="*/ 1711677 h 2175934"/>
              <a:gd name="connsiteX19" fmla="*/ 0 w 2175934"/>
              <a:gd name="connsiteY19" fmla="*/ 464257 h 2175934"/>
              <a:gd name="connsiteX20" fmla="*/ 464257 w 2175934"/>
              <a:gd name="connsiteY20" fmla="*/ 0 h 2175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75934" h="2175934">
                <a:moveTo>
                  <a:pt x="464257" y="0"/>
                </a:moveTo>
                <a:lnTo>
                  <a:pt x="807522" y="0"/>
                </a:lnTo>
                <a:lnTo>
                  <a:pt x="804333" y="16004"/>
                </a:lnTo>
                <a:lnTo>
                  <a:pt x="473432" y="16004"/>
                </a:lnTo>
                <a:cubicBezTo>
                  <a:pt x="220801" y="16004"/>
                  <a:pt x="16004" y="220801"/>
                  <a:pt x="16004" y="473432"/>
                </a:cubicBezTo>
                <a:lnTo>
                  <a:pt x="16004" y="1702503"/>
                </a:lnTo>
                <a:cubicBezTo>
                  <a:pt x="16004" y="1955134"/>
                  <a:pt x="220801" y="2159931"/>
                  <a:pt x="473432" y="2159931"/>
                </a:cubicBezTo>
                <a:lnTo>
                  <a:pt x="1702503" y="2159931"/>
                </a:lnTo>
                <a:cubicBezTo>
                  <a:pt x="1955134" y="2159931"/>
                  <a:pt x="2159931" y="1955134"/>
                  <a:pt x="2159931" y="1702503"/>
                </a:cubicBezTo>
                <a:lnTo>
                  <a:pt x="2159931" y="473432"/>
                </a:lnTo>
                <a:cubicBezTo>
                  <a:pt x="2159931" y="220801"/>
                  <a:pt x="1955134" y="16004"/>
                  <a:pt x="1702503" y="16004"/>
                </a:cubicBezTo>
                <a:lnTo>
                  <a:pt x="1365225" y="16004"/>
                </a:lnTo>
                <a:lnTo>
                  <a:pt x="1368414" y="0"/>
                </a:lnTo>
                <a:lnTo>
                  <a:pt x="1711677" y="0"/>
                </a:lnTo>
                <a:cubicBezTo>
                  <a:pt x="1968079" y="0"/>
                  <a:pt x="2175934" y="207855"/>
                  <a:pt x="2175934" y="464257"/>
                </a:cubicBezTo>
                <a:lnTo>
                  <a:pt x="2175934" y="1711677"/>
                </a:lnTo>
                <a:cubicBezTo>
                  <a:pt x="2175934" y="1968079"/>
                  <a:pt x="1968079" y="2175934"/>
                  <a:pt x="1711677" y="2175934"/>
                </a:cubicBezTo>
                <a:lnTo>
                  <a:pt x="464257" y="2175934"/>
                </a:lnTo>
                <a:cubicBezTo>
                  <a:pt x="207855" y="2175934"/>
                  <a:pt x="0" y="1968079"/>
                  <a:pt x="0" y="1711677"/>
                </a:cubicBezTo>
                <a:lnTo>
                  <a:pt x="0" y="464257"/>
                </a:lnTo>
                <a:cubicBezTo>
                  <a:pt x="0" y="207855"/>
                  <a:pt x="207855" y="0"/>
                  <a:pt x="464257" y="0"/>
                </a:cubicBezTo>
                <a:close/>
              </a:path>
            </a:pathLst>
          </a:custGeom>
          <a:solidFill>
            <a:srgbClr val="28ACC6"/>
          </a:solidFill>
          <a:ln w="12700" cap="flat" cmpd="sng" algn="ctr">
            <a:noFill/>
            <a:prstDash val="solid"/>
            <a:miter lim="800000"/>
          </a:ln>
          <a:effectLst/>
        </p:spPr>
        <p:txBody>
          <a:bodyPr tIns="108000" bIns="0" rtlCol="0" anchor="ctr">
            <a:normAutofit/>
          </a:bodyPr>
          <a:p>
            <a:pPr algn="ctr"/>
            <a:r>
              <a:rPr lang="zh-CN" altLang="en-US" dirty="0">
                <a:solidFill>
                  <a:srgbClr val="28ACC6"/>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（2）古典型艺术形象是共性与个性相统一的形象。</a:t>
            </a:r>
            <a:endParaRPr lang="zh-CN" altLang="en-US" dirty="0">
              <a:solidFill>
                <a:srgbClr val="28ACC6"/>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8" name="任意多边形 7"/>
          <p:cNvSpPr/>
          <p:nvPr>
            <p:custDataLst>
              <p:tags r:id="rId5"/>
            </p:custDataLst>
          </p:nvPr>
        </p:nvSpPr>
        <p:spPr>
          <a:xfrm>
            <a:off x="9468324" y="3101512"/>
            <a:ext cx="698812" cy="484789"/>
          </a:xfrm>
          <a:custGeom>
            <a:avLst/>
            <a:gdLst>
              <a:gd name="connsiteX0" fmla="*/ 966389 w 1059135"/>
              <a:gd name="connsiteY0" fmla="*/ 2245 h 734756"/>
              <a:gd name="connsiteX1" fmla="*/ 1056891 w 1059135"/>
              <a:gd name="connsiteY1" fmla="*/ 137790 h 734756"/>
              <a:gd name="connsiteX2" fmla="*/ 956419 w 1059135"/>
              <a:gd name="connsiteY2" fmla="*/ 642009 h 734756"/>
              <a:gd name="connsiteX3" fmla="*/ 820873 w 1059135"/>
              <a:gd name="connsiteY3" fmla="*/ 732512 h 734756"/>
              <a:gd name="connsiteX4" fmla="*/ 820875 w 1059135"/>
              <a:gd name="connsiteY4" fmla="*/ 732511 h 734756"/>
              <a:gd name="connsiteX5" fmla="*/ 730372 w 1059135"/>
              <a:gd name="connsiteY5" fmla="*/ 596966 h 734756"/>
              <a:gd name="connsiteX6" fmla="*/ 830843 w 1059135"/>
              <a:gd name="connsiteY6" fmla="*/ 92747 h 734756"/>
              <a:gd name="connsiteX7" fmla="*/ 966389 w 1059135"/>
              <a:gd name="connsiteY7" fmla="*/ 2245 h 734756"/>
              <a:gd name="connsiteX8" fmla="*/ 723680 w 1059135"/>
              <a:gd name="connsiteY8" fmla="*/ 2245 h 734756"/>
              <a:gd name="connsiteX9" fmla="*/ 814182 w 1059135"/>
              <a:gd name="connsiteY9" fmla="*/ 137790 h 734756"/>
              <a:gd name="connsiteX10" fmla="*/ 713709 w 1059135"/>
              <a:gd name="connsiteY10" fmla="*/ 642009 h 734756"/>
              <a:gd name="connsiteX11" fmla="*/ 578165 w 1059135"/>
              <a:gd name="connsiteY11" fmla="*/ 732512 h 734756"/>
              <a:gd name="connsiteX12" fmla="*/ 578165 w 1059135"/>
              <a:gd name="connsiteY12" fmla="*/ 732511 h 734756"/>
              <a:gd name="connsiteX13" fmla="*/ 487663 w 1059135"/>
              <a:gd name="connsiteY13" fmla="*/ 596966 h 734756"/>
              <a:gd name="connsiteX14" fmla="*/ 588134 w 1059135"/>
              <a:gd name="connsiteY14" fmla="*/ 92747 h 734756"/>
              <a:gd name="connsiteX15" fmla="*/ 723680 w 1059135"/>
              <a:gd name="connsiteY15" fmla="*/ 2245 h 734756"/>
              <a:gd name="connsiteX16" fmla="*/ 480971 w 1059135"/>
              <a:gd name="connsiteY16" fmla="*/ 2245 h 734756"/>
              <a:gd name="connsiteX17" fmla="*/ 571473 w 1059135"/>
              <a:gd name="connsiteY17" fmla="*/ 137790 h 734756"/>
              <a:gd name="connsiteX18" fmla="*/ 471001 w 1059135"/>
              <a:gd name="connsiteY18" fmla="*/ 642009 h 734756"/>
              <a:gd name="connsiteX19" fmla="*/ 335455 w 1059135"/>
              <a:gd name="connsiteY19" fmla="*/ 732512 h 734756"/>
              <a:gd name="connsiteX20" fmla="*/ 335457 w 1059135"/>
              <a:gd name="connsiteY20" fmla="*/ 732511 h 734756"/>
              <a:gd name="connsiteX21" fmla="*/ 244954 w 1059135"/>
              <a:gd name="connsiteY21" fmla="*/ 596966 h 734756"/>
              <a:gd name="connsiteX22" fmla="*/ 345425 w 1059135"/>
              <a:gd name="connsiteY22" fmla="*/ 92747 h 734756"/>
              <a:gd name="connsiteX23" fmla="*/ 480971 w 1059135"/>
              <a:gd name="connsiteY23" fmla="*/ 2245 h 734756"/>
              <a:gd name="connsiteX24" fmla="*/ 238262 w 1059135"/>
              <a:gd name="connsiteY24" fmla="*/ 2245 h 734756"/>
              <a:gd name="connsiteX25" fmla="*/ 328764 w 1059135"/>
              <a:gd name="connsiteY25" fmla="*/ 137790 h 734756"/>
              <a:gd name="connsiteX26" fmla="*/ 228291 w 1059135"/>
              <a:gd name="connsiteY26" fmla="*/ 642009 h 734756"/>
              <a:gd name="connsiteX27" fmla="*/ 92747 w 1059135"/>
              <a:gd name="connsiteY27" fmla="*/ 732512 h 734756"/>
              <a:gd name="connsiteX28" fmla="*/ 92747 w 1059135"/>
              <a:gd name="connsiteY28" fmla="*/ 732511 h 734756"/>
              <a:gd name="connsiteX29" fmla="*/ 2245 w 1059135"/>
              <a:gd name="connsiteY29" fmla="*/ 596966 h 734756"/>
              <a:gd name="connsiteX30" fmla="*/ 102716 w 1059135"/>
              <a:gd name="connsiteY30" fmla="*/ 92747 h 734756"/>
              <a:gd name="connsiteX31" fmla="*/ 238262 w 1059135"/>
              <a:gd name="connsiteY31" fmla="*/ 2245 h 734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059135" h="734756">
                <a:moveTo>
                  <a:pt x="966389" y="2245"/>
                </a:moveTo>
                <a:cubicBezTo>
                  <a:pt x="1028810" y="14683"/>
                  <a:pt x="1069329" y="75368"/>
                  <a:pt x="1056891" y="137790"/>
                </a:cubicBezTo>
                <a:cubicBezTo>
                  <a:pt x="1023401" y="305863"/>
                  <a:pt x="989909" y="473936"/>
                  <a:pt x="956419" y="642009"/>
                </a:cubicBezTo>
                <a:cubicBezTo>
                  <a:pt x="943981" y="704431"/>
                  <a:pt x="883295" y="744950"/>
                  <a:pt x="820873" y="732512"/>
                </a:cubicBezTo>
                <a:lnTo>
                  <a:pt x="820875" y="732511"/>
                </a:lnTo>
                <a:cubicBezTo>
                  <a:pt x="758453" y="720073"/>
                  <a:pt x="717934" y="659388"/>
                  <a:pt x="730372" y="596966"/>
                </a:cubicBezTo>
                <a:lnTo>
                  <a:pt x="830843" y="92747"/>
                </a:lnTo>
                <a:cubicBezTo>
                  <a:pt x="843281" y="30326"/>
                  <a:pt x="903967" y="-10194"/>
                  <a:pt x="966389" y="2245"/>
                </a:cubicBezTo>
                <a:close/>
                <a:moveTo>
                  <a:pt x="723680" y="2245"/>
                </a:moveTo>
                <a:cubicBezTo>
                  <a:pt x="786102" y="14683"/>
                  <a:pt x="826621" y="75368"/>
                  <a:pt x="814182" y="137790"/>
                </a:cubicBezTo>
                <a:cubicBezTo>
                  <a:pt x="780691" y="305863"/>
                  <a:pt x="747200" y="473936"/>
                  <a:pt x="713709" y="642009"/>
                </a:cubicBezTo>
                <a:cubicBezTo>
                  <a:pt x="701271" y="704431"/>
                  <a:pt x="640586" y="744950"/>
                  <a:pt x="578165" y="732512"/>
                </a:cubicBezTo>
                <a:lnTo>
                  <a:pt x="578165" y="732511"/>
                </a:lnTo>
                <a:cubicBezTo>
                  <a:pt x="515743" y="720073"/>
                  <a:pt x="475224" y="659387"/>
                  <a:pt x="487663" y="596966"/>
                </a:cubicBezTo>
                <a:lnTo>
                  <a:pt x="588134" y="92747"/>
                </a:lnTo>
                <a:cubicBezTo>
                  <a:pt x="600573" y="30326"/>
                  <a:pt x="661257" y="-10194"/>
                  <a:pt x="723680" y="2245"/>
                </a:cubicBezTo>
                <a:close/>
                <a:moveTo>
                  <a:pt x="480971" y="2245"/>
                </a:moveTo>
                <a:cubicBezTo>
                  <a:pt x="543392" y="14683"/>
                  <a:pt x="583912" y="75368"/>
                  <a:pt x="571473" y="137790"/>
                </a:cubicBezTo>
                <a:cubicBezTo>
                  <a:pt x="537983" y="305863"/>
                  <a:pt x="504491" y="473936"/>
                  <a:pt x="471001" y="642009"/>
                </a:cubicBezTo>
                <a:cubicBezTo>
                  <a:pt x="458563" y="704431"/>
                  <a:pt x="397877" y="744950"/>
                  <a:pt x="335455" y="732512"/>
                </a:cubicBezTo>
                <a:lnTo>
                  <a:pt x="335457" y="732511"/>
                </a:lnTo>
                <a:cubicBezTo>
                  <a:pt x="273035" y="720073"/>
                  <a:pt x="232516" y="659387"/>
                  <a:pt x="244954" y="596966"/>
                </a:cubicBezTo>
                <a:lnTo>
                  <a:pt x="345425" y="92747"/>
                </a:lnTo>
                <a:cubicBezTo>
                  <a:pt x="357863" y="30325"/>
                  <a:pt x="418549" y="-10194"/>
                  <a:pt x="480971" y="2245"/>
                </a:cubicBezTo>
                <a:close/>
                <a:moveTo>
                  <a:pt x="238262" y="2245"/>
                </a:moveTo>
                <a:cubicBezTo>
                  <a:pt x="300684" y="14683"/>
                  <a:pt x="341203" y="75368"/>
                  <a:pt x="328764" y="137790"/>
                </a:cubicBezTo>
                <a:cubicBezTo>
                  <a:pt x="295273" y="305863"/>
                  <a:pt x="261782" y="473936"/>
                  <a:pt x="228291" y="642009"/>
                </a:cubicBezTo>
                <a:cubicBezTo>
                  <a:pt x="215853" y="704431"/>
                  <a:pt x="155168" y="744950"/>
                  <a:pt x="92747" y="732512"/>
                </a:cubicBezTo>
                <a:lnTo>
                  <a:pt x="92747" y="732511"/>
                </a:lnTo>
                <a:cubicBezTo>
                  <a:pt x="30325" y="720073"/>
                  <a:pt x="-10194" y="659387"/>
                  <a:pt x="2245" y="596966"/>
                </a:cubicBezTo>
                <a:lnTo>
                  <a:pt x="102716" y="92747"/>
                </a:lnTo>
                <a:cubicBezTo>
                  <a:pt x="115155" y="30325"/>
                  <a:pt x="175839" y="-10194"/>
                  <a:pt x="238262" y="2245"/>
                </a:cubicBezTo>
                <a:close/>
              </a:path>
            </a:pathLst>
          </a:custGeom>
          <a:solidFill>
            <a:srgbClr val="2CB695"/>
          </a:solidFill>
          <a:ln w="12700" cap="flat" cmpd="sng" algn="ctr">
            <a:noFill/>
            <a:prstDash val="solid"/>
            <a:miter lim="800000"/>
          </a:ln>
          <a:effectLst/>
        </p:spPr>
        <p:txBody>
          <a:bodyPr rtlCol="0" anchor="ctr"/>
          <a:p>
            <a:pPr algn="ctr"/>
            <a:r>
              <a:rPr lang="en-US" altLang="zh-CN" sz="2000" b="1" dirty="0">
                <a:ln w="3175">
                  <a:solidFill>
                    <a:srgbClr val="2CB695">
                      <a:lumMod val="50000"/>
                    </a:srgbClr>
                  </a:solidFill>
                </a:ln>
                <a:solidFill>
                  <a:srgbClr val="FFFFFF"/>
                </a:solidFill>
                <a:effectLst>
                  <a:outerShdw blurRad="63500" sx="102000" sy="102000" algn="ctr" rotWithShape="0">
                    <a:prstClr val="black">
                      <a:alpha val="40000"/>
                    </a:prstClr>
                  </a:outerShdw>
                </a:effectLst>
                <a:sym typeface="Arial" panose="020B0604020202020204" pitchFamily="34" charset="0"/>
              </a:rPr>
              <a:t>C</a:t>
            </a:r>
            <a:endParaRPr lang="zh-CN" altLang="en-US" sz="2000" b="1" dirty="0">
              <a:ln w="3175">
                <a:solidFill>
                  <a:srgbClr val="2CB695">
                    <a:lumMod val="50000"/>
                  </a:srgbClr>
                </a:solidFill>
              </a:ln>
              <a:solidFill>
                <a:srgbClr val="FFFFFF"/>
              </a:solidFill>
              <a:effectLst>
                <a:outerShdw blurRad="63500" sx="102000" sy="102000" algn="ctr" rotWithShape="0">
                  <a:prstClr val="black">
                    <a:alpha val="40000"/>
                  </a:prstClr>
                </a:outerShdw>
              </a:effectLst>
              <a:sym typeface="Arial" panose="020B0604020202020204" pitchFamily="34" charset="0"/>
            </a:endParaRPr>
          </a:p>
        </p:txBody>
      </p:sp>
      <p:sp>
        <p:nvSpPr>
          <p:cNvPr id="9" name="任意多边形 8"/>
          <p:cNvSpPr/>
          <p:nvPr>
            <p:custDataLst>
              <p:tags r:id="rId6"/>
            </p:custDataLst>
          </p:nvPr>
        </p:nvSpPr>
        <p:spPr>
          <a:xfrm>
            <a:off x="8585081" y="3343906"/>
            <a:ext cx="2465297" cy="2465297"/>
          </a:xfrm>
          <a:custGeom>
            <a:avLst/>
            <a:gdLst>
              <a:gd name="connsiteX0" fmla="*/ 464257 w 2175934"/>
              <a:gd name="connsiteY0" fmla="*/ 0 h 2175934"/>
              <a:gd name="connsiteX1" fmla="*/ 807522 w 2175934"/>
              <a:gd name="connsiteY1" fmla="*/ 0 h 2175934"/>
              <a:gd name="connsiteX2" fmla="*/ 804333 w 2175934"/>
              <a:gd name="connsiteY2" fmla="*/ 16004 h 2175934"/>
              <a:gd name="connsiteX3" fmla="*/ 473432 w 2175934"/>
              <a:gd name="connsiteY3" fmla="*/ 16004 h 2175934"/>
              <a:gd name="connsiteX4" fmla="*/ 16004 w 2175934"/>
              <a:gd name="connsiteY4" fmla="*/ 473432 h 2175934"/>
              <a:gd name="connsiteX5" fmla="*/ 16004 w 2175934"/>
              <a:gd name="connsiteY5" fmla="*/ 1702503 h 2175934"/>
              <a:gd name="connsiteX6" fmla="*/ 473432 w 2175934"/>
              <a:gd name="connsiteY6" fmla="*/ 2159931 h 2175934"/>
              <a:gd name="connsiteX7" fmla="*/ 1702503 w 2175934"/>
              <a:gd name="connsiteY7" fmla="*/ 2159931 h 2175934"/>
              <a:gd name="connsiteX8" fmla="*/ 2159931 w 2175934"/>
              <a:gd name="connsiteY8" fmla="*/ 1702503 h 2175934"/>
              <a:gd name="connsiteX9" fmla="*/ 2159931 w 2175934"/>
              <a:gd name="connsiteY9" fmla="*/ 473432 h 2175934"/>
              <a:gd name="connsiteX10" fmla="*/ 1702503 w 2175934"/>
              <a:gd name="connsiteY10" fmla="*/ 16004 h 2175934"/>
              <a:gd name="connsiteX11" fmla="*/ 1365225 w 2175934"/>
              <a:gd name="connsiteY11" fmla="*/ 16004 h 2175934"/>
              <a:gd name="connsiteX12" fmla="*/ 1368414 w 2175934"/>
              <a:gd name="connsiteY12" fmla="*/ 0 h 2175934"/>
              <a:gd name="connsiteX13" fmla="*/ 1711677 w 2175934"/>
              <a:gd name="connsiteY13" fmla="*/ 0 h 2175934"/>
              <a:gd name="connsiteX14" fmla="*/ 2175934 w 2175934"/>
              <a:gd name="connsiteY14" fmla="*/ 464257 h 2175934"/>
              <a:gd name="connsiteX15" fmla="*/ 2175934 w 2175934"/>
              <a:gd name="connsiteY15" fmla="*/ 1711677 h 2175934"/>
              <a:gd name="connsiteX16" fmla="*/ 1711677 w 2175934"/>
              <a:gd name="connsiteY16" fmla="*/ 2175934 h 2175934"/>
              <a:gd name="connsiteX17" fmla="*/ 464257 w 2175934"/>
              <a:gd name="connsiteY17" fmla="*/ 2175934 h 2175934"/>
              <a:gd name="connsiteX18" fmla="*/ 0 w 2175934"/>
              <a:gd name="connsiteY18" fmla="*/ 1711677 h 2175934"/>
              <a:gd name="connsiteX19" fmla="*/ 0 w 2175934"/>
              <a:gd name="connsiteY19" fmla="*/ 464257 h 2175934"/>
              <a:gd name="connsiteX20" fmla="*/ 464257 w 2175934"/>
              <a:gd name="connsiteY20" fmla="*/ 0 h 2175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75934" h="2175934">
                <a:moveTo>
                  <a:pt x="464257" y="0"/>
                </a:moveTo>
                <a:lnTo>
                  <a:pt x="807522" y="0"/>
                </a:lnTo>
                <a:lnTo>
                  <a:pt x="804333" y="16004"/>
                </a:lnTo>
                <a:lnTo>
                  <a:pt x="473432" y="16004"/>
                </a:lnTo>
                <a:cubicBezTo>
                  <a:pt x="220801" y="16004"/>
                  <a:pt x="16004" y="220801"/>
                  <a:pt x="16004" y="473432"/>
                </a:cubicBezTo>
                <a:lnTo>
                  <a:pt x="16004" y="1702503"/>
                </a:lnTo>
                <a:cubicBezTo>
                  <a:pt x="16004" y="1955134"/>
                  <a:pt x="220801" y="2159931"/>
                  <a:pt x="473432" y="2159931"/>
                </a:cubicBezTo>
                <a:lnTo>
                  <a:pt x="1702503" y="2159931"/>
                </a:lnTo>
                <a:cubicBezTo>
                  <a:pt x="1955134" y="2159931"/>
                  <a:pt x="2159931" y="1955134"/>
                  <a:pt x="2159931" y="1702503"/>
                </a:cubicBezTo>
                <a:lnTo>
                  <a:pt x="2159931" y="473432"/>
                </a:lnTo>
                <a:cubicBezTo>
                  <a:pt x="2159931" y="220801"/>
                  <a:pt x="1955134" y="16004"/>
                  <a:pt x="1702503" y="16004"/>
                </a:cubicBezTo>
                <a:lnTo>
                  <a:pt x="1365225" y="16004"/>
                </a:lnTo>
                <a:lnTo>
                  <a:pt x="1368414" y="0"/>
                </a:lnTo>
                <a:lnTo>
                  <a:pt x="1711677" y="0"/>
                </a:lnTo>
                <a:cubicBezTo>
                  <a:pt x="1968079" y="0"/>
                  <a:pt x="2175934" y="207855"/>
                  <a:pt x="2175934" y="464257"/>
                </a:cubicBezTo>
                <a:lnTo>
                  <a:pt x="2175934" y="1711677"/>
                </a:lnTo>
                <a:cubicBezTo>
                  <a:pt x="2175934" y="1968079"/>
                  <a:pt x="1968079" y="2175934"/>
                  <a:pt x="1711677" y="2175934"/>
                </a:cubicBezTo>
                <a:lnTo>
                  <a:pt x="464257" y="2175934"/>
                </a:lnTo>
                <a:cubicBezTo>
                  <a:pt x="207855" y="2175934"/>
                  <a:pt x="0" y="1968079"/>
                  <a:pt x="0" y="1711677"/>
                </a:cubicBezTo>
                <a:lnTo>
                  <a:pt x="0" y="464257"/>
                </a:lnTo>
                <a:cubicBezTo>
                  <a:pt x="0" y="207855"/>
                  <a:pt x="207855" y="0"/>
                  <a:pt x="464257" y="0"/>
                </a:cubicBezTo>
                <a:close/>
              </a:path>
            </a:pathLst>
          </a:custGeom>
          <a:solidFill>
            <a:srgbClr val="28ACC6"/>
          </a:solidFill>
          <a:ln w="12700" cap="flat" cmpd="sng" algn="ctr">
            <a:noFill/>
            <a:prstDash val="solid"/>
            <a:miter lim="800000"/>
          </a:ln>
          <a:effectLst/>
        </p:spPr>
        <p:txBody>
          <a:bodyPr tIns="108000" bIns="0" rtlCol="0" anchor="ctr">
            <a:normAutofit/>
          </a:bodyPr>
          <a:p>
            <a:pPr algn="ctr"/>
            <a:r>
              <a:rPr lang="zh-CN" altLang="en-US" dirty="0">
                <a:solidFill>
                  <a:srgbClr val="28ACC6"/>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（3）古典型艺术具有“真、善、美”相统一的艺术形象。</a:t>
            </a:r>
            <a:endParaRPr lang="zh-CN" altLang="en-US" dirty="0">
              <a:solidFill>
                <a:srgbClr val="28ACC6"/>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bldLvl="0" animBg="1"/>
      <p:bldP spid="5"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397000" y="1153160"/>
            <a:ext cx="9842500" cy="483743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13" name="文本框 12"/>
          <p:cNvSpPr txBox="1"/>
          <p:nvPr/>
        </p:nvSpPr>
        <p:spPr>
          <a:xfrm>
            <a:off x="5527675" y="37338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思维导图</a:t>
            </a:r>
            <a:endParaRPr lang="zh-CN" altLang="en-US" sz="3200">
              <a:latin typeface="方正正粗黑简体" panose="02000000000000000000" charset="-122"/>
              <a:ea typeface="方正正粗黑简体" panose="02000000000000000000" charset="-122"/>
            </a:endParaRPr>
          </a:p>
        </p:txBody>
      </p:sp>
      <p:pic>
        <p:nvPicPr>
          <p:cNvPr id="3" name="图片 2"/>
          <p:cNvPicPr>
            <a:picLocks noChangeAspect="1"/>
          </p:cNvPicPr>
          <p:nvPr/>
        </p:nvPicPr>
        <p:blipFill>
          <a:blip r:embed="rId1"/>
          <a:stretch>
            <a:fillRect/>
          </a:stretch>
        </p:blipFill>
        <p:spPr>
          <a:xfrm>
            <a:off x="2429510" y="1677035"/>
            <a:ext cx="7467600" cy="3657600"/>
          </a:xfrm>
          <a:prstGeom prst="rect">
            <a:avLst/>
          </a:prstGeom>
        </p:spPr>
      </p:pic>
    </p:spTree>
  </p:cSld>
  <p:clrMapOvr>
    <a:masterClrMapping/>
  </p:clrMapOvr>
  <p:transition spd="slow">
    <p:comb/>
  </p:transition>
  <p:timing>
    <p:tnLst>
      <p:par>
        <p:cTn id="1" dur="indefinite" restart="never" nodeType="tmRoot"/>
      </p:par>
    </p:tnLst>
    <p:bldLst>
      <p:bldP spid="5"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397000" y="1479550"/>
            <a:ext cx="9842500" cy="451104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358300"/>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开展“古典型艺术作品讲解”活动</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13" name="文本框 12"/>
          <p:cNvSpPr txBox="1"/>
          <p:nvPr/>
        </p:nvSpPr>
        <p:spPr>
          <a:xfrm>
            <a:off x="9392920" y="81851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实践活动</a:t>
            </a:r>
            <a:endParaRPr lang="zh-CN" altLang="en-US" sz="3200">
              <a:latin typeface="方正正粗黑简体" panose="02000000000000000000" charset="-122"/>
              <a:ea typeface="方正正粗黑简体" panose="02000000000000000000" charset="-122"/>
            </a:endParaRPr>
          </a:p>
        </p:txBody>
      </p:sp>
      <p:grpSp>
        <p:nvGrpSpPr>
          <p:cNvPr id="2" name="组合 39"/>
          <p:cNvGrpSpPr/>
          <p:nvPr/>
        </p:nvGrpSpPr>
        <p:grpSpPr>
          <a:xfrm>
            <a:off x="2057321" y="2303513"/>
            <a:ext cx="779057" cy="600075"/>
            <a:chOff x="4525013" y="1808163"/>
            <a:chExt cx="1782762" cy="1373187"/>
          </a:xfrm>
          <a:solidFill>
            <a:schemeClr val="accent1"/>
          </a:solidFill>
        </p:grpSpPr>
        <p:sp>
          <p:nvSpPr>
            <p:cNvPr id="6" name="Freeform 8"/>
            <p:cNvSpPr/>
            <p:nvPr/>
          </p:nvSpPr>
          <p:spPr bwMode="auto">
            <a:xfrm>
              <a:off x="4525013" y="1808163"/>
              <a:ext cx="1187450" cy="1373187"/>
            </a:xfrm>
            <a:custGeom>
              <a:avLst/>
              <a:gdLst>
                <a:gd name="T0" fmla="*/ 0 w 1240"/>
                <a:gd name="T1" fmla="*/ 0 h 1434"/>
                <a:gd name="T2" fmla="*/ 1136953689 w 1240"/>
                <a:gd name="T3" fmla="*/ 658313892 h 1434"/>
                <a:gd name="T4" fmla="*/ 0 w 1240"/>
                <a:gd name="T5" fmla="*/ 1314793994 h 1434"/>
                <a:gd name="T6" fmla="*/ 305326912 w 1240"/>
                <a:gd name="T7" fmla="*/ 658313892 h 1434"/>
                <a:gd name="T8" fmla="*/ 0 w 1240"/>
                <a:gd name="T9" fmla="*/ 0 h 1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0" h="1434">
                  <a:moveTo>
                    <a:pt x="0" y="0"/>
                  </a:moveTo>
                  <a:lnTo>
                    <a:pt x="1240" y="718"/>
                  </a:lnTo>
                  <a:lnTo>
                    <a:pt x="0" y="1434"/>
                  </a:lnTo>
                  <a:lnTo>
                    <a:pt x="333"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7" name="Freeform 9"/>
            <p:cNvSpPr/>
            <p:nvPr/>
          </p:nvSpPr>
          <p:spPr bwMode="auto">
            <a:xfrm>
              <a:off x="5120325" y="1808163"/>
              <a:ext cx="1187450" cy="1373187"/>
            </a:xfrm>
            <a:custGeom>
              <a:avLst/>
              <a:gdLst>
                <a:gd name="T0" fmla="*/ 0 w 1240"/>
                <a:gd name="T1" fmla="*/ 0 h 1434"/>
                <a:gd name="T2" fmla="*/ 99942112 w 1240"/>
                <a:gd name="T3" fmla="*/ 214547541 h 1434"/>
                <a:gd name="T4" fmla="*/ 866469816 w 1240"/>
                <a:gd name="T5" fmla="*/ 658313892 h 1434"/>
                <a:gd name="T6" fmla="*/ 99942112 w 1240"/>
                <a:gd name="T7" fmla="*/ 1100246453 h 1434"/>
                <a:gd name="T8" fmla="*/ 0 w 1240"/>
                <a:gd name="T9" fmla="*/ 1314793994 h 1434"/>
                <a:gd name="T10" fmla="*/ 1136954646 w 1240"/>
                <a:gd name="T11" fmla="*/ 658313892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0" h="1434">
                  <a:moveTo>
                    <a:pt x="0" y="0"/>
                  </a:moveTo>
                  <a:lnTo>
                    <a:pt x="109" y="234"/>
                  </a:lnTo>
                  <a:lnTo>
                    <a:pt x="945" y="718"/>
                  </a:lnTo>
                  <a:lnTo>
                    <a:pt x="109" y="1200"/>
                  </a:lnTo>
                  <a:lnTo>
                    <a:pt x="0" y="1434"/>
                  </a:lnTo>
                  <a:lnTo>
                    <a:pt x="1240"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8" name="Freeform 21"/>
            <p:cNvSpPr/>
            <p:nvPr/>
          </p:nvSpPr>
          <p:spPr bwMode="auto">
            <a:xfrm>
              <a:off x="5220338" y="2398713"/>
              <a:ext cx="211137" cy="209550"/>
            </a:xfrm>
            <a:custGeom>
              <a:avLst/>
              <a:gdLst>
                <a:gd name="T0" fmla="*/ 165266259 w 129"/>
                <a:gd name="T1" fmla="*/ 0 h 128"/>
                <a:gd name="T2" fmla="*/ 63974511 w 129"/>
                <a:gd name="T3" fmla="*/ 47967305 h 128"/>
                <a:gd name="T4" fmla="*/ 63974511 w 129"/>
                <a:gd name="T5" fmla="*/ 277142972 h 128"/>
                <a:gd name="T6" fmla="*/ 295881500 w 129"/>
                <a:gd name="T7" fmla="*/ 277142972 h 128"/>
                <a:gd name="T8" fmla="*/ 343861974 w 129"/>
                <a:gd name="T9" fmla="*/ 175879571 h 128"/>
                <a:gd name="T10" fmla="*/ 165266259 w 129"/>
                <a:gd name="T11" fmla="*/ 175879571 h 128"/>
                <a:gd name="T12" fmla="*/ 165266259 w 129"/>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sp>
          <p:nvSpPr>
            <p:cNvPr id="9" name="Freeform 22"/>
            <p:cNvSpPr/>
            <p:nvPr/>
          </p:nvSpPr>
          <p:spPr bwMode="auto">
            <a:xfrm>
              <a:off x="5337813" y="2381250"/>
              <a:ext cx="109537" cy="109538"/>
            </a:xfrm>
            <a:custGeom>
              <a:avLst/>
              <a:gdLst>
                <a:gd name="T0" fmla="*/ 126971102 w 68"/>
                <a:gd name="T1" fmla="*/ 51824361 h 68"/>
                <a:gd name="T2" fmla="*/ 0 w 68"/>
                <a:gd name="T3" fmla="*/ 5182114 h 68"/>
                <a:gd name="T4" fmla="*/ 0 w 68"/>
                <a:gd name="T5" fmla="*/ 176203149 h 68"/>
                <a:gd name="T6" fmla="*/ 171022695 w 68"/>
                <a:gd name="T7" fmla="*/ 176203149 h 68"/>
                <a:gd name="T8" fmla="*/ 126971102 w 68"/>
                <a:gd name="T9" fmla="*/ 51824361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grpSp>
      <p:grpSp>
        <p:nvGrpSpPr>
          <p:cNvPr id="11" name="组合 39"/>
          <p:cNvGrpSpPr/>
          <p:nvPr/>
        </p:nvGrpSpPr>
        <p:grpSpPr>
          <a:xfrm>
            <a:off x="2101052" y="4206218"/>
            <a:ext cx="779057" cy="600075"/>
            <a:chOff x="4525013" y="1808163"/>
            <a:chExt cx="1782762" cy="1373187"/>
          </a:xfrm>
          <a:solidFill>
            <a:schemeClr val="accent2"/>
          </a:solidFill>
        </p:grpSpPr>
        <p:sp>
          <p:nvSpPr>
            <p:cNvPr id="12" name="Freeform 8"/>
            <p:cNvSpPr/>
            <p:nvPr/>
          </p:nvSpPr>
          <p:spPr bwMode="auto">
            <a:xfrm>
              <a:off x="4525013" y="1808163"/>
              <a:ext cx="1187450" cy="1373187"/>
            </a:xfrm>
            <a:custGeom>
              <a:avLst/>
              <a:gdLst>
                <a:gd name="T0" fmla="*/ 0 w 1240"/>
                <a:gd name="T1" fmla="*/ 0 h 1434"/>
                <a:gd name="T2" fmla="*/ 1136953689 w 1240"/>
                <a:gd name="T3" fmla="*/ 658313892 h 1434"/>
                <a:gd name="T4" fmla="*/ 0 w 1240"/>
                <a:gd name="T5" fmla="*/ 1314793994 h 1434"/>
                <a:gd name="T6" fmla="*/ 305326912 w 1240"/>
                <a:gd name="T7" fmla="*/ 658313892 h 1434"/>
                <a:gd name="T8" fmla="*/ 0 w 1240"/>
                <a:gd name="T9" fmla="*/ 0 h 1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0" h="1434">
                  <a:moveTo>
                    <a:pt x="0" y="0"/>
                  </a:moveTo>
                  <a:lnTo>
                    <a:pt x="1240" y="718"/>
                  </a:lnTo>
                  <a:lnTo>
                    <a:pt x="0" y="1434"/>
                  </a:lnTo>
                  <a:lnTo>
                    <a:pt x="333"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10" name="Freeform 9"/>
            <p:cNvSpPr/>
            <p:nvPr/>
          </p:nvSpPr>
          <p:spPr bwMode="auto">
            <a:xfrm>
              <a:off x="5120325" y="1808163"/>
              <a:ext cx="1187450" cy="1373187"/>
            </a:xfrm>
            <a:custGeom>
              <a:avLst/>
              <a:gdLst>
                <a:gd name="T0" fmla="*/ 0 w 1240"/>
                <a:gd name="T1" fmla="*/ 0 h 1434"/>
                <a:gd name="T2" fmla="*/ 99942112 w 1240"/>
                <a:gd name="T3" fmla="*/ 214547541 h 1434"/>
                <a:gd name="T4" fmla="*/ 866469816 w 1240"/>
                <a:gd name="T5" fmla="*/ 658313892 h 1434"/>
                <a:gd name="T6" fmla="*/ 99942112 w 1240"/>
                <a:gd name="T7" fmla="*/ 1100246453 h 1434"/>
                <a:gd name="T8" fmla="*/ 0 w 1240"/>
                <a:gd name="T9" fmla="*/ 1314793994 h 1434"/>
                <a:gd name="T10" fmla="*/ 1136954646 w 1240"/>
                <a:gd name="T11" fmla="*/ 658313892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0" h="1434">
                  <a:moveTo>
                    <a:pt x="0" y="0"/>
                  </a:moveTo>
                  <a:lnTo>
                    <a:pt x="109" y="234"/>
                  </a:lnTo>
                  <a:lnTo>
                    <a:pt x="945" y="718"/>
                  </a:lnTo>
                  <a:lnTo>
                    <a:pt x="109" y="1200"/>
                  </a:lnTo>
                  <a:lnTo>
                    <a:pt x="0" y="1434"/>
                  </a:lnTo>
                  <a:lnTo>
                    <a:pt x="1240"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14" name="Freeform 21"/>
            <p:cNvSpPr/>
            <p:nvPr/>
          </p:nvSpPr>
          <p:spPr bwMode="auto">
            <a:xfrm>
              <a:off x="5220338" y="2398713"/>
              <a:ext cx="211137" cy="209550"/>
            </a:xfrm>
            <a:custGeom>
              <a:avLst/>
              <a:gdLst>
                <a:gd name="T0" fmla="*/ 165266259 w 129"/>
                <a:gd name="T1" fmla="*/ 0 h 128"/>
                <a:gd name="T2" fmla="*/ 63974511 w 129"/>
                <a:gd name="T3" fmla="*/ 47967305 h 128"/>
                <a:gd name="T4" fmla="*/ 63974511 w 129"/>
                <a:gd name="T5" fmla="*/ 277142972 h 128"/>
                <a:gd name="T6" fmla="*/ 295881500 w 129"/>
                <a:gd name="T7" fmla="*/ 277142972 h 128"/>
                <a:gd name="T8" fmla="*/ 343861974 w 129"/>
                <a:gd name="T9" fmla="*/ 175879571 h 128"/>
                <a:gd name="T10" fmla="*/ 165266259 w 129"/>
                <a:gd name="T11" fmla="*/ 175879571 h 128"/>
                <a:gd name="T12" fmla="*/ 165266259 w 129"/>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sp>
          <p:nvSpPr>
            <p:cNvPr id="15" name="Freeform 22"/>
            <p:cNvSpPr/>
            <p:nvPr/>
          </p:nvSpPr>
          <p:spPr bwMode="auto">
            <a:xfrm>
              <a:off x="5337813" y="2381250"/>
              <a:ext cx="109537" cy="109538"/>
            </a:xfrm>
            <a:custGeom>
              <a:avLst/>
              <a:gdLst>
                <a:gd name="T0" fmla="*/ 126971102 w 68"/>
                <a:gd name="T1" fmla="*/ 51824361 h 68"/>
                <a:gd name="T2" fmla="*/ 0 w 68"/>
                <a:gd name="T3" fmla="*/ 5182114 h 68"/>
                <a:gd name="T4" fmla="*/ 0 w 68"/>
                <a:gd name="T5" fmla="*/ 176203149 h 68"/>
                <a:gd name="T6" fmla="*/ 171022695 w 68"/>
                <a:gd name="T7" fmla="*/ 176203149 h 68"/>
                <a:gd name="T8" fmla="*/ 126971102 w 68"/>
                <a:gd name="T9" fmla="*/ 51824361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grpSp>
      <p:sp>
        <p:nvSpPr>
          <p:cNvPr id="16" name="1"/>
          <p:cNvSpPr/>
          <p:nvPr>
            <p:custDataLst>
              <p:tags r:id="rId1"/>
            </p:custDataLst>
          </p:nvPr>
        </p:nvSpPr>
        <p:spPr>
          <a:xfrm>
            <a:off x="3154680" y="1968818"/>
            <a:ext cx="7458710" cy="1217930"/>
          </a:xfrm>
          <a:prstGeom prst="rect">
            <a:avLst/>
          </a:prstGeom>
          <a:ln w="12700">
            <a:miter lim="400000"/>
          </a:ln>
        </p:spPr>
        <p:txBody>
          <a:bodyPr wrap="square" lIns="19050" tIns="19050" rIns="19050" bIns="19050" anchor="ctr">
            <a:spAutoFit/>
          </a:bodyPr>
          <a:lstStyle>
            <a:lvl1pPr algn="l">
              <a:lnSpc>
                <a:spcPct val="130000"/>
              </a:lnSpc>
              <a:defRPr sz="2400">
                <a:solidFill>
                  <a:srgbClr val="53585F"/>
                </a:solidFill>
                <a:latin typeface="Lato Light"/>
                <a:ea typeface="Lato Light"/>
                <a:cs typeface="Lato Light"/>
                <a:sym typeface="Lato Light"/>
              </a:defRPr>
            </a:lvl1pPr>
          </a:lstStyle>
          <a:p>
            <a:pPr algn="just">
              <a:lnSpc>
                <a:spcPct val="120000"/>
              </a:lnSpc>
              <a:spcBef>
                <a:spcPts val="0"/>
              </a:spcBef>
              <a:spcAft>
                <a:spcPts val="0"/>
              </a:spcAft>
            </a:pPr>
            <a:r>
              <a:rPr lang="zh-CN" altLang="en-US" sz="1600" b="1" dirty="0">
                <a:solidFill>
                  <a:schemeClr val="tx1">
                    <a:lumMod val="65000"/>
                    <a:lumOff val="35000"/>
                  </a:schemeClr>
                </a:solidFill>
                <a:latin typeface="微软雅黑" panose="020B0503020204020204" charset="-122"/>
                <a:ea typeface="微软雅黑" panose="020B0503020204020204" charset="-122"/>
              </a:rPr>
              <a:t>活动目标</a:t>
            </a:r>
            <a:endParaRPr lang="zh-CN" altLang="en-US" sz="1600" b="1" dirty="0">
              <a:solidFill>
                <a:schemeClr val="tx1">
                  <a:lumMod val="65000"/>
                  <a:lumOff val="35000"/>
                </a:schemeClr>
              </a:solidFill>
              <a:latin typeface="微软雅黑" panose="020B0503020204020204" charset="-122"/>
              <a:ea typeface="微软雅黑" panose="020B0503020204020204" charset="-122"/>
            </a:endParaRPr>
          </a:p>
          <a:p>
            <a:pPr algn="just">
              <a:lnSpc>
                <a:spcPct val="120000"/>
              </a:lnSpc>
              <a:spcBef>
                <a:spcPts val="0"/>
              </a:spcBef>
              <a:spcAft>
                <a:spcPts val="0"/>
              </a:spcAft>
            </a:pPr>
            <a:r>
              <a:rPr lang="zh-CN" altLang="en-US" sz="1600" dirty="0">
                <a:solidFill>
                  <a:schemeClr val="tx1">
                    <a:lumMod val="65000"/>
                    <a:lumOff val="35000"/>
                  </a:schemeClr>
                </a:solidFill>
                <a:latin typeface="微软雅黑" panose="020B0503020204020204" charset="-122"/>
                <a:ea typeface="微软雅黑" panose="020B0503020204020204" charset="-122"/>
              </a:rPr>
              <a:t>通过开展“古典型艺术作品讲解”活动，掌握古典型艺术的特点和审美方法。通过资料的搜集和整理、解说、比较，举办班级“古典型艺术作品推介专栏”等活动，认识古典型艺术在历史文化中所发挥的作用。</a:t>
            </a:r>
            <a:endParaRPr lang="zh-CN" altLang="en-US" sz="1600" dirty="0">
              <a:solidFill>
                <a:schemeClr val="tx1">
                  <a:lumMod val="65000"/>
                  <a:lumOff val="35000"/>
                </a:schemeClr>
              </a:solidFill>
              <a:latin typeface="微软雅黑" panose="020B0503020204020204" charset="-122"/>
              <a:ea typeface="微软雅黑" panose="020B0503020204020204" charset="-122"/>
            </a:endParaRPr>
          </a:p>
        </p:txBody>
      </p:sp>
      <p:sp>
        <p:nvSpPr>
          <p:cNvPr id="17" name="1"/>
          <p:cNvSpPr/>
          <p:nvPr>
            <p:custDataLst>
              <p:tags r:id="rId2"/>
            </p:custDataLst>
          </p:nvPr>
        </p:nvSpPr>
        <p:spPr>
          <a:xfrm>
            <a:off x="3154680" y="4244341"/>
            <a:ext cx="7459345" cy="922655"/>
          </a:xfrm>
          <a:prstGeom prst="rect">
            <a:avLst/>
          </a:prstGeom>
          <a:ln w="12700">
            <a:miter lim="400000"/>
          </a:ln>
        </p:spPr>
        <p:txBody>
          <a:bodyPr wrap="square" lIns="19050" tIns="19050" rIns="19050" bIns="19050" anchor="ctr">
            <a:spAutoFit/>
          </a:bodyPr>
          <a:lstStyle>
            <a:lvl1pPr algn="l">
              <a:lnSpc>
                <a:spcPct val="130000"/>
              </a:lnSpc>
              <a:defRPr sz="2400">
                <a:solidFill>
                  <a:srgbClr val="53585F"/>
                </a:solidFill>
                <a:latin typeface="Lato Light"/>
                <a:ea typeface="Lato Light"/>
                <a:cs typeface="Lato Light"/>
                <a:sym typeface="Lato Light"/>
              </a:defRPr>
            </a:lvl1pPr>
          </a:lstStyle>
          <a:p>
            <a:pPr>
              <a:lnSpc>
                <a:spcPct val="120000"/>
              </a:lnSpc>
              <a:spcBef>
                <a:spcPts val="0"/>
              </a:spcBef>
              <a:spcAft>
                <a:spcPts val="0"/>
              </a:spcAft>
            </a:pPr>
            <a:r>
              <a:rPr lang="zh-CN" altLang="en-US" sz="16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活动描述</a:t>
            </a:r>
            <a:endParaRPr lang="zh-CN" altLang="en-US" sz="16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a:p>
            <a:pPr>
              <a:lnSpc>
                <a:spcPct val="120000"/>
              </a:lnSpc>
              <a:spcBef>
                <a:spcPts val="0"/>
              </a:spcBef>
              <a:spcAft>
                <a:spcPts val="0"/>
              </a:spcAft>
            </a:pPr>
            <a:r>
              <a:rPr lang="zh-CN" altLang="en-US" sz="16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全班同学分为若干小组，由小组长进行整体分工和验收。一是搜集和整理，二是确定一个作品并写出解说词，三是将作品影像和解说词打印出来，贴到班级专栏里。</a:t>
            </a:r>
            <a:endParaRPr lang="zh-CN" altLang="en-US" sz="16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up)">
                                      <p:cBhvr>
                                        <p:cTn id="15" dur="500"/>
                                        <p:tgtEl>
                                          <p:spTgt spid="16"/>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up)">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1" animBg="1"/>
      <p:bldP spid="5" grpId="1" animBg="1"/>
      <p:bldP spid="16" grpId="0" animBg="1"/>
      <p:bldP spid="1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31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229" y="5982129"/>
            <a:ext cx="12192000" cy="1787302"/>
          </a:xfrm>
          <a:prstGeom prst="rect">
            <a:avLst/>
          </a:prstGeom>
          <a:noFill/>
        </p:spPr>
      </p:pic>
      <p:sp>
        <p:nvSpPr>
          <p:cNvPr id="21" name="TextBox 76"/>
          <p:cNvSpPr txBox="1"/>
          <p:nvPr/>
        </p:nvSpPr>
        <p:spPr>
          <a:xfrm>
            <a:off x="4815647" y="456725"/>
            <a:ext cx="5451229" cy="583565"/>
          </a:xfrm>
          <a:prstGeom prst="rect">
            <a:avLst/>
          </a:prstGeom>
          <a:noFill/>
          <a:effectLst/>
        </p:spPr>
        <p:txBody>
          <a:bodyPr wrap="square" rtlCol="0">
            <a:spAutoFit/>
          </a:bodyPr>
          <a:p>
            <a:pPr algn="ctr">
              <a:buClrTx/>
              <a:buSzTx/>
              <a:buFontTx/>
            </a:pPr>
            <a:r>
              <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第 </a:t>
            </a:r>
            <a:r>
              <a:rPr lang="en-US" altLang="zh-CN"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17</a:t>
            </a:r>
            <a:r>
              <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 课　浪漫型艺术审美</a:t>
            </a:r>
            <a:endPar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endParaRPr>
          </a:p>
        </p:txBody>
      </p:sp>
      <p:sp>
        <p:nvSpPr>
          <p:cNvPr id="4" name="矩形 3"/>
          <p:cNvSpPr/>
          <p:nvPr>
            <p:custDataLst>
              <p:tags r:id="rId3"/>
            </p:custDataLst>
          </p:nvPr>
        </p:nvSpPr>
        <p:spPr>
          <a:xfrm>
            <a:off x="4210050" y="2139950"/>
            <a:ext cx="2985135" cy="398780"/>
          </a:xfrm>
          <a:prstGeom prst="rect">
            <a:avLst/>
          </a:prstGeom>
        </p:spPr>
        <p:txBody>
          <a:bodyPr wrap="square">
            <a:spAutoFit/>
          </a:bodyPr>
          <a:p>
            <a:pPr algn="l"/>
            <a:r>
              <a:rPr lang="zh-CN" altLang="en-US" sz="2000" dirty="0">
                <a:latin typeface="微软雅黑" panose="020B0503020204020204" charset="-122"/>
                <a:ea typeface="微软雅黑" panose="020B0503020204020204" charset="-122"/>
                <a:cs typeface="+mn-ea"/>
              </a:rPr>
              <a:t>学习目标</a:t>
            </a:r>
            <a:endParaRPr lang="zh-CN" altLang="en-US" sz="2000" dirty="0">
              <a:latin typeface="微软雅黑" panose="020B0503020204020204" charset="-122"/>
              <a:ea typeface="微软雅黑" panose="020B0503020204020204" charset="-122"/>
              <a:cs typeface="+mn-ea"/>
            </a:endParaRPr>
          </a:p>
        </p:txBody>
      </p:sp>
      <p:grpSp>
        <p:nvGrpSpPr>
          <p:cNvPr id="48" name="组合 47"/>
          <p:cNvGrpSpPr/>
          <p:nvPr>
            <p:custDataLst>
              <p:tags r:id="rId4"/>
            </p:custDataLst>
          </p:nvPr>
        </p:nvGrpSpPr>
        <p:grpSpPr>
          <a:xfrm>
            <a:off x="4346095" y="2788691"/>
            <a:ext cx="1228997" cy="1304543"/>
            <a:chOff x="748600" y="1708351"/>
            <a:chExt cx="1083469" cy="1083470"/>
          </a:xfrm>
        </p:grpSpPr>
        <p:sp>
          <p:nvSpPr>
            <p:cNvPr id="5" name="任意多边形 4"/>
            <p:cNvSpPr/>
            <p:nvPr>
              <p:custDataLst>
                <p:tags r:id="rId5"/>
              </p:custDataLst>
            </p:nvPr>
          </p:nvSpPr>
          <p:spPr>
            <a:xfrm>
              <a:off x="748600" y="1825304"/>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FFCA08"/>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6" name="椭圆 5"/>
            <p:cNvSpPr/>
            <p:nvPr>
              <p:custDataLst>
                <p:tags r:id="rId6"/>
              </p:custDataLst>
            </p:nvPr>
          </p:nvSpPr>
          <p:spPr>
            <a:xfrm>
              <a:off x="812895" y="1708351"/>
              <a:ext cx="1019174" cy="1019174"/>
            </a:xfrm>
            <a:prstGeom prst="ellipse">
              <a:avLst/>
            </a:prstGeom>
            <a:solidFill>
              <a:srgbClr val="FFCA08">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FFCA08">
                      <a:lumMod val="50000"/>
                    </a:srgbClr>
                  </a:solidFill>
                  <a:latin typeface="Calibri Light" panose="020F0302020204030204" charset="0"/>
                  <a:ea typeface="+mn-ea"/>
                  <a:cs typeface="+mn-ea"/>
                </a:rPr>
                <a:t>ONE</a:t>
              </a:r>
              <a:endParaRPr lang="en-US" altLang="zh-CN" smtClean="0">
                <a:solidFill>
                  <a:srgbClr val="FFCA08">
                    <a:lumMod val="50000"/>
                  </a:srgbClr>
                </a:solidFill>
                <a:latin typeface="Calibri Light" panose="020F0302020204030204" charset="0"/>
                <a:ea typeface="+mn-ea"/>
                <a:cs typeface="+mn-ea"/>
              </a:endParaRPr>
            </a:p>
          </p:txBody>
        </p:sp>
      </p:grpSp>
      <p:sp>
        <p:nvSpPr>
          <p:cNvPr id="10" name="矩形 9"/>
          <p:cNvSpPr/>
          <p:nvPr>
            <p:custDataLst>
              <p:tags r:id="rId7"/>
            </p:custDataLst>
          </p:nvPr>
        </p:nvSpPr>
        <p:spPr>
          <a:xfrm>
            <a:off x="4114165" y="4156710"/>
            <a:ext cx="2081530" cy="1271270"/>
          </a:xfrm>
          <a:prstGeom prst="rect">
            <a:avLst/>
          </a:prstGeom>
        </p:spPr>
        <p:txBody>
          <a:bodyPr wrap="square" anchor="t" anchorCtr="0">
            <a:spAutoFit/>
          </a:bodyPr>
          <a:p>
            <a:pPr algn="just">
              <a:lnSpc>
                <a:spcPct val="120000"/>
              </a:lnSpc>
              <a:spcBef>
                <a:spcPts val="0"/>
              </a:spcBef>
              <a:spcAft>
                <a:spcPts val="0"/>
              </a:spcAft>
            </a:pPr>
            <a:r>
              <a:rPr lang="zh-CN" altLang="en-US" sz="1600" dirty="0">
                <a:latin typeface="微软雅黑" panose="020B0503020204020204" charset="-122"/>
                <a:ea typeface="微软雅黑" panose="020B0503020204020204" charset="-122"/>
                <a:cs typeface="微软雅黑" panose="020B0503020204020204" charset="-122"/>
              </a:rPr>
              <a:t>1.了解浪漫型艺术，学习和运用浪漫型艺术的相关知识，把握鉴赏艺术美的方法。</a:t>
            </a:r>
            <a:endParaRPr lang="zh-CN" altLang="en-US" sz="1600" dirty="0">
              <a:latin typeface="微软雅黑" panose="020B0503020204020204" charset="-122"/>
              <a:ea typeface="微软雅黑" panose="020B0503020204020204" charset="-122"/>
              <a:cs typeface="微软雅黑" panose="020B0503020204020204" charset="-122"/>
            </a:endParaRPr>
          </a:p>
        </p:txBody>
      </p:sp>
      <p:grpSp>
        <p:nvGrpSpPr>
          <p:cNvPr id="49" name="组合 48"/>
          <p:cNvGrpSpPr/>
          <p:nvPr>
            <p:custDataLst>
              <p:tags r:id="rId8"/>
            </p:custDataLst>
          </p:nvPr>
        </p:nvGrpSpPr>
        <p:grpSpPr>
          <a:xfrm>
            <a:off x="7310883" y="2788691"/>
            <a:ext cx="1228997" cy="1304543"/>
            <a:chOff x="3362322" y="1833156"/>
            <a:chExt cx="1083469" cy="1083470"/>
          </a:xfrm>
        </p:grpSpPr>
        <p:sp>
          <p:nvSpPr>
            <p:cNvPr id="7" name="任意多边形 6"/>
            <p:cNvSpPr/>
            <p:nvPr>
              <p:custDataLst>
                <p:tags r:id="rId9"/>
              </p:custDataLst>
            </p:nvPr>
          </p:nvSpPr>
          <p:spPr>
            <a:xfrm>
              <a:off x="3362322" y="1950109"/>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F8931D"/>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22" name="椭圆 21"/>
            <p:cNvSpPr/>
            <p:nvPr>
              <p:custDataLst>
                <p:tags r:id="rId10"/>
              </p:custDataLst>
            </p:nvPr>
          </p:nvSpPr>
          <p:spPr>
            <a:xfrm>
              <a:off x="3426617" y="1833156"/>
              <a:ext cx="1019174" cy="1019174"/>
            </a:xfrm>
            <a:prstGeom prst="ellipse">
              <a:avLst/>
            </a:prstGeom>
            <a:solidFill>
              <a:srgbClr val="F8931D">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F8931D">
                      <a:lumMod val="50000"/>
                    </a:srgbClr>
                  </a:solidFill>
                  <a:latin typeface="Calibri Light" panose="020F0302020204030204" charset="0"/>
                  <a:ea typeface="+mn-ea"/>
                  <a:cs typeface="+mn-ea"/>
                </a:rPr>
                <a:t>TWO</a:t>
              </a:r>
              <a:endParaRPr lang="en-US" altLang="zh-CN" smtClean="0">
                <a:solidFill>
                  <a:srgbClr val="F8931D">
                    <a:lumMod val="50000"/>
                  </a:srgbClr>
                </a:solidFill>
                <a:latin typeface="Calibri Light" panose="020F0302020204030204" charset="0"/>
                <a:ea typeface="+mn-ea"/>
                <a:cs typeface="+mn-ea"/>
              </a:endParaRPr>
            </a:p>
          </p:txBody>
        </p:sp>
      </p:grpSp>
      <p:sp>
        <p:nvSpPr>
          <p:cNvPr id="20" name="矩形 19"/>
          <p:cNvSpPr/>
          <p:nvPr>
            <p:custDataLst>
              <p:tags r:id="rId11"/>
            </p:custDataLst>
          </p:nvPr>
        </p:nvSpPr>
        <p:spPr>
          <a:xfrm>
            <a:off x="7195185" y="4156710"/>
            <a:ext cx="2033270" cy="975995"/>
          </a:xfrm>
          <a:prstGeom prst="rect">
            <a:avLst/>
          </a:prstGeom>
        </p:spPr>
        <p:txBody>
          <a:bodyPr wrap="square" anchor="t" anchorCtr="0">
            <a:spAutoFit/>
          </a:bodyPr>
          <a:p>
            <a:pPr algn="just">
              <a:lnSpc>
                <a:spcPct val="120000"/>
              </a:lnSpc>
              <a:spcBef>
                <a:spcPts val="0"/>
              </a:spcBef>
              <a:spcAft>
                <a:spcPts val="0"/>
              </a:spcAft>
              <a:buClrTx/>
              <a:buSzTx/>
              <a:buFontTx/>
            </a:pPr>
            <a:r>
              <a:rPr lang="zh-CN" altLang="en-US" sz="1600" dirty="0">
                <a:latin typeface="微软雅黑" panose="020B0503020204020204" charset="-122"/>
                <a:ea typeface="微软雅黑" panose="020B0503020204020204" charset="-122"/>
                <a:cs typeface="微软雅黑" panose="020B0503020204020204" charset="-122"/>
              </a:rPr>
              <a:t>2. 正确理解和认识浪漫型艺术代表作品的艺术美和特点。</a:t>
            </a:r>
            <a:endParaRPr lang="zh-CN" altLang="en-US" sz="1600" dirty="0">
              <a:latin typeface="微软雅黑" panose="020B0503020204020204" charset="-122"/>
              <a:ea typeface="微软雅黑" panose="020B0503020204020204" charset="-122"/>
              <a:cs typeface="微软雅黑" panose="020B0503020204020204" charset="-122"/>
            </a:endParaRPr>
          </a:p>
        </p:txBody>
      </p:sp>
      <p:grpSp>
        <p:nvGrpSpPr>
          <p:cNvPr id="45" name="组合 44"/>
          <p:cNvGrpSpPr/>
          <p:nvPr>
            <p:custDataLst>
              <p:tags r:id="rId12"/>
            </p:custDataLst>
          </p:nvPr>
        </p:nvGrpSpPr>
        <p:grpSpPr>
          <a:xfrm>
            <a:off x="10275672" y="2788691"/>
            <a:ext cx="1228997" cy="1304543"/>
            <a:chOff x="5976044" y="1708351"/>
            <a:chExt cx="1083469" cy="1083470"/>
          </a:xfrm>
        </p:grpSpPr>
        <p:sp>
          <p:nvSpPr>
            <p:cNvPr id="36" name="任意多边形 35"/>
            <p:cNvSpPr/>
            <p:nvPr>
              <p:custDataLst>
                <p:tags r:id="rId13"/>
              </p:custDataLst>
            </p:nvPr>
          </p:nvSpPr>
          <p:spPr>
            <a:xfrm>
              <a:off x="5976044" y="1825304"/>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C74227"/>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37" name="椭圆 36"/>
            <p:cNvSpPr/>
            <p:nvPr>
              <p:custDataLst>
                <p:tags r:id="rId14"/>
              </p:custDataLst>
            </p:nvPr>
          </p:nvSpPr>
          <p:spPr>
            <a:xfrm>
              <a:off x="6040339" y="1708351"/>
              <a:ext cx="1019174" cy="1019174"/>
            </a:xfrm>
            <a:prstGeom prst="ellipse">
              <a:avLst/>
            </a:prstGeom>
            <a:solidFill>
              <a:srgbClr val="C74227">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C74227">
                      <a:lumMod val="50000"/>
                    </a:srgbClr>
                  </a:solidFill>
                  <a:latin typeface="Calibri Light" panose="020F0302020204030204" charset="0"/>
                  <a:ea typeface="+mn-ea"/>
                  <a:cs typeface="+mn-ea"/>
                </a:rPr>
                <a:t>THREE</a:t>
              </a:r>
              <a:endParaRPr lang="en-US" altLang="zh-CN" smtClean="0">
                <a:solidFill>
                  <a:srgbClr val="C74227">
                    <a:lumMod val="50000"/>
                  </a:srgbClr>
                </a:solidFill>
                <a:latin typeface="Calibri Light" panose="020F0302020204030204" charset="0"/>
                <a:ea typeface="+mn-ea"/>
                <a:cs typeface="+mn-ea"/>
              </a:endParaRPr>
            </a:p>
          </p:txBody>
        </p:sp>
      </p:grpSp>
      <p:sp>
        <p:nvSpPr>
          <p:cNvPr id="35" name="矩形 34"/>
          <p:cNvSpPr/>
          <p:nvPr>
            <p:custDataLst>
              <p:tags r:id="rId15"/>
            </p:custDataLst>
          </p:nvPr>
        </p:nvSpPr>
        <p:spPr>
          <a:xfrm>
            <a:off x="9966325" y="4156710"/>
            <a:ext cx="1836420" cy="975995"/>
          </a:xfrm>
          <a:prstGeom prst="rect">
            <a:avLst/>
          </a:prstGeom>
        </p:spPr>
        <p:txBody>
          <a:bodyPr wrap="square" anchor="t" anchorCtr="0">
            <a:spAutoFit/>
          </a:bodyPr>
          <a:p>
            <a:pPr algn="just">
              <a:lnSpc>
                <a:spcPct val="120000"/>
              </a:lnSpc>
            </a:pPr>
            <a:r>
              <a:rPr lang="zh-CN" altLang="en-US" sz="1600" dirty="0">
                <a:latin typeface="微软雅黑" panose="020B0503020204020204" charset="-122"/>
                <a:ea typeface="微软雅黑" panose="020B0503020204020204" charset="-122"/>
                <a:cs typeface="微软雅黑" panose="020B0503020204020204" charset="-122"/>
              </a:rPr>
              <a:t>3. 端正审美态度，提高审美能力，培养审美情趣。</a:t>
            </a:r>
            <a:endParaRPr lang="zh-CN" altLang="en-US" sz="16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81660" y="1419225"/>
            <a:ext cx="11000740" cy="43611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西斯廷圣母像</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1200150" y="2345055"/>
            <a:ext cx="6901180" cy="2168525"/>
          </a:xfrm>
          <a:prstGeom prst="rect">
            <a:avLst/>
          </a:prstGeom>
          <a:noFill/>
        </p:spPr>
        <p:txBody>
          <a:bodyPr wrap="square" rtlCol="0" anchor="t">
            <a:spAutoFit/>
          </a:bodyPr>
          <a:p>
            <a:pPr indent="0" algn="just" fontAlgn="auto">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浪漫型艺术是指理念超越形象、精神压倒物质，强烈表现人的主观精神的一种艺术类型。《西斯廷圣母》（图 5-7）是意大利画家拉斐尔于 1513-1514 年间创作的一幅为拉斐尔“圣母像”中的代表作，画面由圣母、圣徒组成的三角形构图，庄重均衡。圣母和耶稣的体态健美而有力量，表现了母爱的幸福与伟大。</a:t>
            </a:r>
            <a:endParaRPr lang="zh-CN" altLang="en-US">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9486900" y="78740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实例体验</a:t>
            </a:r>
            <a:endParaRPr lang="zh-CN" altLang="en-US" sz="3200">
              <a:latin typeface="方正正粗黑简体" panose="02000000000000000000" charset="-122"/>
              <a:ea typeface="方正正粗黑简体" panose="02000000000000000000" charset="-122"/>
            </a:endParaRPr>
          </a:p>
        </p:txBody>
      </p:sp>
      <p:pic>
        <p:nvPicPr>
          <p:cNvPr id="2" name="图片 1"/>
          <p:cNvPicPr>
            <a:picLocks noChangeAspect="1"/>
          </p:cNvPicPr>
          <p:nvPr/>
        </p:nvPicPr>
        <p:blipFill>
          <a:blip r:embed="rId1"/>
          <a:stretch>
            <a:fillRect/>
          </a:stretch>
        </p:blipFill>
        <p:spPr>
          <a:xfrm>
            <a:off x="8522335" y="1699260"/>
            <a:ext cx="2686685" cy="391541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81660" y="1419225"/>
            <a:ext cx="11000740" cy="43611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西斯廷圣母像</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13" name="文本框 12"/>
          <p:cNvSpPr txBox="1"/>
          <p:nvPr/>
        </p:nvSpPr>
        <p:spPr>
          <a:xfrm>
            <a:off x="9486900" y="78740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实例体验</a:t>
            </a:r>
            <a:endParaRPr lang="zh-CN" altLang="en-US" sz="3200">
              <a:latin typeface="方正正粗黑简体" panose="02000000000000000000" charset="-122"/>
              <a:ea typeface="方正正粗黑简体" panose="02000000000000000000" charset="-122"/>
            </a:endParaRPr>
          </a:p>
        </p:txBody>
      </p:sp>
      <p:sp>
        <p:nvSpPr>
          <p:cNvPr id="29" name="任意多边形 28"/>
          <p:cNvSpPr/>
          <p:nvPr>
            <p:custDataLst>
              <p:tags r:id="rId1"/>
            </p:custDataLst>
          </p:nvPr>
        </p:nvSpPr>
        <p:spPr>
          <a:xfrm>
            <a:off x="5758591" y="1966913"/>
            <a:ext cx="1536106" cy="1763754"/>
          </a:xfrm>
          <a:custGeom>
            <a:avLst/>
            <a:gdLst>
              <a:gd name="connsiteX0" fmla="*/ 0 w 1304029"/>
              <a:gd name="connsiteY0" fmla="*/ 567253 h 1134505"/>
              <a:gd name="connsiteX1" fmla="*/ 283626 w 1304029"/>
              <a:gd name="connsiteY1" fmla="*/ 0 h 1134505"/>
              <a:gd name="connsiteX2" fmla="*/ 1020403 w 1304029"/>
              <a:gd name="connsiteY2" fmla="*/ 0 h 1134505"/>
              <a:gd name="connsiteX3" fmla="*/ 1304029 w 1304029"/>
              <a:gd name="connsiteY3" fmla="*/ 567253 h 1134505"/>
              <a:gd name="connsiteX4" fmla="*/ 1020403 w 1304029"/>
              <a:gd name="connsiteY4" fmla="*/ 1134505 h 1134505"/>
              <a:gd name="connsiteX5" fmla="*/ 283626 w 1304029"/>
              <a:gd name="connsiteY5" fmla="*/ 1134505 h 1134505"/>
              <a:gd name="connsiteX6" fmla="*/ 0 w 1304029"/>
              <a:gd name="connsiteY6" fmla="*/ 567253 h 113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4029" h="1134505">
                <a:moveTo>
                  <a:pt x="652014" y="0"/>
                </a:moveTo>
                <a:lnTo>
                  <a:pt x="1304029" y="246755"/>
                </a:lnTo>
                <a:lnTo>
                  <a:pt x="1304029" y="887750"/>
                </a:lnTo>
                <a:lnTo>
                  <a:pt x="652014" y="1134505"/>
                </a:lnTo>
                <a:lnTo>
                  <a:pt x="0" y="887750"/>
                </a:lnTo>
                <a:lnTo>
                  <a:pt x="0" y="246755"/>
                </a:lnTo>
                <a:lnTo>
                  <a:pt x="652014" y="0"/>
                </a:lnTo>
                <a:close/>
              </a:path>
            </a:pathLst>
          </a:custGeom>
          <a:solidFill>
            <a:srgbClr val="FFABAB"/>
          </a:solidFill>
          <a:ln w="12700" cap="flat" cmpd="sng" algn="ctr">
            <a:solidFill>
              <a:srgbClr val="FFFFFF">
                <a:hueOff val="0"/>
                <a:satOff val="0"/>
                <a:lumOff val="0"/>
                <a:alphaOff val="0"/>
              </a:srgbClr>
            </a:solidFill>
            <a:prstDash val="solid"/>
            <a:miter lim="800000"/>
          </a:ln>
          <a:effectLst/>
        </p:spPr>
        <p:txBody>
          <a:bodyPr lIns="90000" tIns="46800" rIns="90000" bIns="46800" spcCol="1270" anchor="ctr">
            <a:normAutofit/>
          </a:bodyPr>
          <a:lstStyle/>
          <a:p>
            <a:pPr algn="ctr" defTabSz="488950" eaLnBrk="1" hangingPunct="1">
              <a:lnSpc>
                <a:spcPct val="90000"/>
              </a:lnSpc>
              <a:spcAft>
                <a:spcPct val="35000"/>
              </a:spcAft>
              <a:defRPr/>
            </a:pPr>
            <a:r>
              <a:rPr lang="en-US" altLang="zh-CN" sz="1800" b="1">
                <a:solidFill>
                  <a:srgbClr val="FFFFFF"/>
                </a:solidFill>
                <a:latin typeface="Arial" panose="020B0604020202020204" pitchFamily="34" charset="0"/>
                <a:ea typeface="黑体" panose="02010609060101010101" charset="-122"/>
                <a:cs typeface="+mn-ea"/>
              </a:rPr>
              <a:t>TWO</a:t>
            </a:r>
            <a:endParaRPr lang="en-US" altLang="zh-CN" sz="1800" b="1">
              <a:solidFill>
                <a:srgbClr val="FFFFFF"/>
              </a:solidFill>
              <a:latin typeface="Arial" panose="020B0604020202020204" pitchFamily="34" charset="0"/>
              <a:ea typeface="黑体" panose="02010609060101010101" charset="-122"/>
              <a:cs typeface="+mn-ea"/>
            </a:endParaRPr>
          </a:p>
        </p:txBody>
      </p:sp>
      <p:sp>
        <p:nvSpPr>
          <p:cNvPr id="30" name="任意多边形 29"/>
          <p:cNvSpPr/>
          <p:nvPr>
            <p:custDataLst>
              <p:tags r:id="rId2"/>
            </p:custDataLst>
          </p:nvPr>
        </p:nvSpPr>
        <p:spPr>
          <a:xfrm>
            <a:off x="4101482" y="1966913"/>
            <a:ext cx="1534055" cy="1763754"/>
          </a:xfrm>
          <a:custGeom>
            <a:avLst/>
            <a:gdLst>
              <a:gd name="connsiteX0" fmla="*/ 0 w 1304029"/>
              <a:gd name="connsiteY0" fmla="*/ 567253 h 1134505"/>
              <a:gd name="connsiteX1" fmla="*/ 283626 w 1304029"/>
              <a:gd name="connsiteY1" fmla="*/ 0 h 1134505"/>
              <a:gd name="connsiteX2" fmla="*/ 1020403 w 1304029"/>
              <a:gd name="connsiteY2" fmla="*/ 0 h 1134505"/>
              <a:gd name="connsiteX3" fmla="*/ 1304029 w 1304029"/>
              <a:gd name="connsiteY3" fmla="*/ 567253 h 1134505"/>
              <a:gd name="connsiteX4" fmla="*/ 1020403 w 1304029"/>
              <a:gd name="connsiteY4" fmla="*/ 1134505 h 1134505"/>
              <a:gd name="connsiteX5" fmla="*/ 283626 w 1304029"/>
              <a:gd name="connsiteY5" fmla="*/ 1134505 h 1134505"/>
              <a:gd name="connsiteX6" fmla="*/ 0 w 1304029"/>
              <a:gd name="connsiteY6" fmla="*/ 567253 h 113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4029" h="1134505">
                <a:moveTo>
                  <a:pt x="652014" y="0"/>
                </a:moveTo>
                <a:lnTo>
                  <a:pt x="1304029" y="246755"/>
                </a:lnTo>
                <a:lnTo>
                  <a:pt x="1304029" y="887750"/>
                </a:lnTo>
                <a:lnTo>
                  <a:pt x="652014" y="1134505"/>
                </a:lnTo>
                <a:lnTo>
                  <a:pt x="0" y="887750"/>
                </a:lnTo>
                <a:lnTo>
                  <a:pt x="0" y="246755"/>
                </a:lnTo>
                <a:lnTo>
                  <a:pt x="652014" y="0"/>
                </a:lnTo>
                <a:close/>
              </a:path>
            </a:pathLst>
          </a:custGeom>
          <a:solidFill>
            <a:srgbClr val="FFABAB"/>
          </a:solidFill>
          <a:ln w="12700" cap="flat" cmpd="sng" algn="ctr">
            <a:solidFill>
              <a:srgbClr val="FFFFFF">
                <a:hueOff val="0"/>
                <a:satOff val="0"/>
                <a:lumOff val="0"/>
                <a:alphaOff val="0"/>
              </a:srgbClr>
            </a:solidFill>
            <a:prstDash val="solid"/>
            <a:miter lim="800000"/>
          </a:ln>
          <a:effectLst/>
        </p:spPr>
        <p:txBody>
          <a:bodyPr lIns="176794" tIns="203211" rIns="176794" bIns="203211" spcCol="1270" anchor="ctr"/>
          <a:lstStyle/>
          <a:p>
            <a:pPr algn="ctr" defTabSz="1600200" eaLnBrk="1" hangingPunct="1">
              <a:lnSpc>
                <a:spcPct val="90000"/>
              </a:lnSpc>
              <a:spcAft>
                <a:spcPct val="35000"/>
              </a:spcAft>
              <a:defRPr/>
            </a:pPr>
            <a:endParaRPr lang="th-TH" sz="3600">
              <a:solidFill>
                <a:srgbClr val="FFFFFF"/>
              </a:solidFill>
            </a:endParaRPr>
          </a:p>
        </p:txBody>
      </p:sp>
      <p:sp>
        <p:nvSpPr>
          <p:cNvPr id="32" name="任意多边形 31"/>
          <p:cNvSpPr/>
          <p:nvPr>
            <p:custDataLst>
              <p:tags r:id="rId3"/>
            </p:custDataLst>
          </p:nvPr>
        </p:nvSpPr>
        <p:spPr>
          <a:xfrm>
            <a:off x="4915680" y="3445595"/>
            <a:ext cx="1536107" cy="1763754"/>
          </a:xfrm>
          <a:custGeom>
            <a:avLst/>
            <a:gdLst>
              <a:gd name="connsiteX0" fmla="*/ 0 w 1304029"/>
              <a:gd name="connsiteY0" fmla="*/ 567253 h 1134505"/>
              <a:gd name="connsiteX1" fmla="*/ 283626 w 1304029"/>
              <a:gd name="connsiteY1" fmla="*/ 0 h 1134505"/>
              <a:gd name="connsiteX2" fmla="*/ 1020403 w 1304029"/>
              <a:gd name="connsiteY2" fmla="*/ 0 h 1134505"/>
              <a:gd name="connsiteX3" fmla="*/ 1304029 w 1304029"/>
              <a:gd name="connsiteY3" fmla="*/ 567253 h 1134505"/>
              <a:gd name="connsiteX4" fmla="*/ 1020403 w 1304029"/>
              <a:gd name="connsiteY4" fmla="*/ 1134505 h 1134505"/>
              <a:gd name="connsiteX5" fmla="*/ 283626 w 1304029"/>
              <a:gd name="connsiteY5" fmla="*/ 1134505 h 1134505"/>
              <a:gd name="connsiteX6" fmla="*/ 0 w 1304029"/>
              <a:gd name="connsiteY6" fmla="*/ 567253 h 113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4029" h="1134505">
                <a:moveTo>
                  <a:pt x="652014" y="0"/>
                </a:moveTo>
                <a:lnTo>
                  <a:pt x="1304029" y="246755"/>
                </a:lnTo>
                <a:lnTo>
                  <a:pt x="1304029" y="887750"/>
                </a:lnTo>
                <a:lnTo>
                  <a:pt x="652014" y="1134505"/>
                </a:lnTo>
                <a:lnTo>
                  <a:pt x="0" y="887750"/>
                </a:lnTo>
                <a:lnTo>
                  <a:pt x="0" y="246755"/>
                </a:lnTo>
                <a:lnTo>
                  <a:pt x="652014" y="0"/>
                </a:lnTo>
                <a:close/>
              </a:path>
            </a:pathLst>
          </a:custGeom>
          <a:solidFill>
            <a:srgbClr val="63D8D4"/>
          </a:solidFill>
          <a:ln w="12700" cap="flat" cmpd="sng" algn="ctr">
            <a:solidFill>
              <a:srgbClr val="FFFFFF">
                <a:hueOff val="0"/>
                <a:satOff val="0"/>
                <a:lumOff val="0"/>
                <a:alphaOff val="0"/>
              </a:srgbClr>
            </a:solidFill>
            <a:prstDash val="solid"/>
            <a:miter lim="800000"/>
          </a:ln>
          <a:effectLst/>
        </p:spPr>
        <p:txBody>
          <a:bodyPr lIns="90000" tIns="46800" rIns="90000" bIns="46800" spcCol="1270" anchor="ctr">
            <a:normAutofit/>
          </a:bodyPr>
          <a:lstStyle/>
          <a:p>
            <a:pPr algn="ctr" eaLnBrk="1" hangingPunct="1">
              <a:defRPr/>
            </a:pPr>
            <a:r>
              <a:rPr lang="en-US" altLang="zh-CN" sz="1800" b="1">
                <a:solidFill>
                  <a:srgbClr val="FFFFFF"/>
                </a:solidFill>
                <a:latin typeface="Arial" panose="020B0604020202020204" pitchFamily="34" charset="0"/>
                <a:ea typeface="黑体" panose="02010609060101010101" charset="-122"/>
                <a:cs typeface="+mn-ea"/>
              </a:rPr>
              <a:t>ONE</a:t>
            </a:r>
            <a:endParaRPr lang="en-US" altLang="zh-CN" sz="1800" b="1">
              <a:solidFill>
                <a:srgbClr val="FFFFFF"/>
              </a:solidFill>
              <a:latin typeface="Arial" panose="020B0604020202020204" pitchFamily="34" charset="0"/>
              <a:ea typeface="黑体" panose="02010609060101010101" charset="-122"/>
              <a:cs typeface="+mn-ea"/>
            </a:endParaRPr>
          </a:p>
        </p:txBody>
      </p:sp>
      <p:sp>
        <p:nvSpPr>
          <p:cNvPr id="33" name="任意多边形 32"/>
          <p:cNvSpPr/>
          <p:nvPr>
            <p:custDataLst>
              <p:tags r:id="rId4"/>
            </p:custDataLst>
          </p:nvPr>
        </p:nvSpPr>
        <p:spPr>
          <a:xfrm>
            <a:off x="6574840" y="3445595"/>
            <a:ext cx="1536106" cy="1763754"/>
          </a:xfrm>
          <a:custGeom>
            <a:avLst/>
            <a:gdLst>
              <a:gd name="connsiteX0" fmla="*/ 0 w 1304029"/>
              <a:gd name="connsiteY0" fmla="*/ 567253 h 1134505"/>
              <a:gd name="connsiteX1" fmla="*/ 283626 w 1304029"/>
              <a:gd name="connsiteY1" fmla="*/ 0 h 1134505"/>
              <a:gd name="connsiteX2" fmla="*/ 1020403 w 1304029"/>
              <a:gd name="connsiteY2" fmla="*/ 0 h 1134505"/>
              <a:gd name="connsiteX3" fmla="*/ 1304029 w 1304029"/>
              <a:gd name="connsiteY3" fmla="*/ 567253 h 1134505"/>
              <a:gd name="connsiteX4" fmla="*/ 1020403 w 1304029"/>
              <a:gd name="connsiteY4" fmla="*/ 1134505 h 1134505"/>
              <a:gd name="connsiteX5" fmla="*/ 283626 w 1304029"/>
              <a:gd name="connsiteY5" fmla="*/ 1134505 h 1134505"/>
              <a:gd name="connsiteX6" fmla="*/ 0 w 1304029"/>
              <a:gd name="connsiteY6" fmla="*/ 567253 h 113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4029" h="1134505">
                <a:moveTo>
                  <a:pt x="652014" y="0"/>
                </a:moveTo>
                <a:lnTo>
                  <a:pt x="1304029" y="246755"/>
                </a:lnTo>
                <a:lnTo>
                  <a:pt x="1304029" y="887750"/>
                </a:lnTo>
                <a:lnTo>
                  <a:pt x="652014" y="1134505"/>
                </a:lnTo>
                <a:lnTo>
                  <a:pt x="0" y="887750"/>
                </a:lnTo>
                <a:lnTo>
                  <a:pt x="0" y="246755"/>
                </a:lnTo>
                <a:lnTo>
                  <a:pt x="652014" y="0"/>
                </a:lnTo>
                <a:close/>
              </a:path>
            </a:pathLst>
          </a:custGeom>
          <a:solidFill>
            <a:srgbClr val="63D8D4"/>
          </a:solidFill>
          <a:ln w="12700" cap="flat" cmpd="sng" algn="ctr">
            <a:solidFill>
              <a:srgbClr val="FFFFFF">
                <a:hueOff val="0"/>
                <a:satOff val="0"/>
                <a:lumOff val="0"/>
                <a:alphaOff val="0"/>
              </a:srgbClr>
            </a:solidFill>
            <a:prstDash val="solid"/>
            <a:miter lim="800000"/>
          </a:ln>
          <a:effectLst/>
        </p:spPr>
        <p:txBody>
          <a:bodyPr lIns="176794" tIns="203211" rIns="176794" bIns="203211" spcCol="1270" anchor="ctr"/>
          <a:lstStyle/>
          <a:p>
            <a:pPr algn="ctr" defTabSz="1600200" eaLnBrk="1" hangingPunct="1">
              <a:lnSpc>
                <a:spcPct val="90000"/>
              </a:lnSpc>
              <a:spcAft>
                <a:spcPct val="35000"/>
              </a:spcAft>
              <a:defRPr/>
            </a:pPr>
            <a:endParaRPr lang="th-TH" sz="3600">
              <a:solidFill>
                <a:srgbClr val="FFFFFF"/>
              </a:solidFill>
            </a:endParaRPr>
          </a:p>
        </p:txBody>
      </p:sp>
      <p:sp>
        <p:nvSpPr>
          <p:cNvPr id="37" name="Freeform 5"/>
          <p:cNvSpPr>
            <a:spLocks noEditPoints="1"/>
          </p:cNvSpPr>
          <p:nvPr>
            <p:custDataLst>
              <p:tags r:id="rId5"/>
            </p:custDataLst>
          </p:nvPr>
        </p:nvSpPr>
        <p:spPr bwMode="auto">
          <a:xfrm>
            <a:off x="4513160" y="2686675"/>
            <a:ext cx="752842" cy="550801"/>
          </a:xfrm>
          <a:custGeom>
            <a:avLst/>
            <a:gdLst>
              <a:gd name="T0" fmla="*/ 1178 w 1383"/>
              <a:gd name="T1" fmla="*/ 245 h 1013"/>
              <a:gd name="T2" fmla="*/ 1081 w 1383"/>
              <a:gd name="T3" fmla="*/ 239 h 1013"/>
              <a:gd name="T4" fmla="*/ 965 w 1383"/>
              <a:gd name="T5" fmla="*/ 195 h 1013"/>
              <a:gd name="T6" fmla="*/ 1219 w 1383"/>
              <a:gd name="T7" fmla="*/ 200 h 1013"/>
              <a:gd name="T8" fmla="*/ 1179 w 1383"/>
              <a:gd name="T9" fmla="*/ 128 h 1013"/>
              <a:gd name="T10" fmla="*/ 1181 w 1383"/>
              <a:gd name="T11" fmla="*/ 80 h 1013"/>
              <a:gd name="T12" fmla="*/ 1069 w 1383"/>
              <a:gd name="T13" fmla="*/ 56 h 1013"/>
              <a:gd name="T14" fmla="*/ 959 w 1383"/>
              <a:gd name="T15" fmla="*/ 40 h 1013"/>
              <a:gd name="T16" fmla="*/ 859 w 1383"/>
              <a:gd name="T17" fmla="*/ 51 h 1013"/>
              <a:gd name="T18" fmla="*/ 797 w 1383"/>
              <a:gd name="T19" fmla="*/ 69 h 1013"/>
              <a:gd name="T20" fmla="*/ 743 w 1383"/>
              <a:gd name="T21" fmla="*/ 41 h 1013"/>
              <a:gd name="T22" fmla="*/ 740 w 1383"/>
              <a:gd name="T23" fmla="*/ 0 h 1013"/>
              <a:gd name="T24" fmla="*/ 303 w 1383"/>
              <a:gd name="T25" fmla="*/ 0 h 1013"/>
              <a:gd name="T26" fmla="*/ 0 w 1383"/>
              <a:gd name="T27" fmla="*/ 499 h 1013"/>
              <a:gd name="T28" fmla="*/ 767 w 1383"/>
              <a:gd name="T29" fmla="*/ 934 h 1013"/>
              <a:gd name="T30" fmla="*/ 1199 w 1383"/>
              <a:gd name="T31" fmla="*/ 891 h 1013"/>
              <a:gd name="T32" fmla="*/ 1182 w 1383"/>
              <a:gd name="T33" fmla="*/ 258 h 1013"/>
              <a:gd name="T34" fmla="*/ 541 w 1383"/>
              <a:gd name="T35" fmla="*/ 766 h 1013"/>
              <a:gd name="T36" fmla="*/ 455 w 1383"/>
              <a:gd name="T37" fmla="*/ 777 h 1013"/>
              <a:gd name="T38" fmla="*/ 264 w 1383"/>
              <a:gd name="T39" fmla="*/ 556 h 1013"/>
              <a:gd name="T40" fmla="*/ 375 w 1383"/>
              <a:gd name="T41" fmla="*/ 538 h 1013"/>
              <a:gd name="T42" fmla="*/ 472 w 1383"/>
              <a:gd name="T43" fmla="*/ 589 h 1013"/>
              <a:gd name="T44" fmla="*/ 380 w 1383"/>
              <a:gd name="T45" fmla="*/ 469 h 1013"/>
              <a:gd name="T46" fmla="*/ 421 w 1383"/>
              <a:gd name="T47" fmla="*/ 211 h 1013"/>
              <a:gd name="T48" fmla="*/ 426 w 1383"/>
              <a:gd name="T49" fmla="*/ 157 h 1013"/>
              <a:gd name="T50" fmla="*/ 516 w 1383"/>
              <a:gd name="T51" fmla="*/ 207 h 1013"/>
              <a:gd name="T52" fmla="*/ 670 w 1383"/>
              <a:gd name="T53" fmla="*/ 364 h 1013"/>
              <a:gd name="T54" fmla="*/ 497 w 1383"/>
              <a:gd name="T55" fmla="*/ 336 h 1013"/>
              <a:gd name="T56" fmla="*/ 584 w 1383"/>
              <a:gd name="T57" fmla="*/ 438 h 1013"/>
              <a:gd name="T58" fmla="*/ 538 w 1383"/>
              <a:gd name="T59" fmla="*/ 718 h 1013"/>
              <a:gd name="T60" fmla="*/ 1029 w 1383"/>
              <a:gd name="T61" fmla="*/ 765 h 1013"/>
              <a:gd name="T62" fmla="*/ 968 w 1383"/>
              <a:gd name="T63" fmla="*/ 773 h 1013"/>
              <a:gd name="T64" fmla="*/ 833 w 1383"/>
              <a:gd name="T65" fmla="*/ 616 h 1013"/>
              <a:gd name="T66" fmla="*/ 911 w 1383"/>
              <a:gd name="T67" fmla="*/ 603 h 1013"/>
              <a:gd name="T68" fmla="*/ 980 w 1383"/>
              <a:gd name="T69" fmla="*/ 640 h 1013"/>
              <a:gd name="T70" fmla="*/ 915 w 1383"/>
              <a:gd name="T71" fmla="*/ 555 h 1013"/>
              <a:gd name="T72" fmla="*/ 944 w 1383"/>
              <a:gd name="T73" fmla="*/ 371 h 1013"/>
              <a:gd name="T74" fmla="*/ 948 w 1383"/>
              <a:gd name="T75" fmla="*/ 333 h 1013"/>
              <a:gd name="T76" fmla="*/ 1011 w 1383"/>
              <a:gd name="T77" fmla="*/ 369 h 1013"/>
              <a:gd name="T78" fmla="*/ 1120 w 1383"/>
              <a:gd name="T79" fmla="*/ 480 h 1013"/>
              <a:gd name="T80" fmla="*/ 998 w 1383"/>
              <a:gd name="T81" fmla="*/ 460 h 1013"/>
              <a:gd name="T82" fmla="*/ 1059 w 1383"/>
              <a:gd name="T83" fmla="*/ 533 h 1013"/>
              <a:gd name="T84" fmla="*/ 1027 w 1383"/>
              <a:gd name="T85" fmla="*/ 731 h 1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83" h="1013">
                <a:moveTo>
                  <a:pt x="1182" y="258"/>
                </a:moveTo>
                <a:cubicBezTo>
                  <a:pt x="1185" y="253"/>
                  <a:pt x="1185" y="248"/>
                  <a:pt x="1178" y="245"/>
                </a:cubicBezTo>
                <a:cubicBezTo>
                  <a:pt x="1181" y="239"/>
                  <a:pt x="1181" y="234"/>
                  <a:pt x="1180" y="229"/>
                </a:cubicBezTo>
                <a:cubicBezTo>
                  <a:pt x="1149" y="235"/>
                  <a:pt x="1116" y="239"/>
                  <a:pt x="1081" y="239"/>
                </a:cubicBezTo>
                <a:cubicBezTo>
                  <a:pt x="940" y="239"/>
                  <a:pt x="824" y="185"/>
                  <a:pt x="812" y="116"/>
                </a:cubicBezTo>
                <a:cubicBezTo>
                  <a:pt x="866" y="153"/>
                  <a:pt x="936" y="187"/>
                  <a:pt x="965" y="195"/>
                </a:cubicBezTo>
                <a:cubicBezTo>
                  <a:pt x="965" y="196"/>
                  <a:pt x="966" y="196"/>
                  <a:pt x="966" y="196"/>
                </a:cubicBezTo>
                <a:cubicBezTo>
                  <a:pt x="1056" y="232"/>
                  <a:pt x="1219" y="200"/>
                  <a:pt x="1219" y="200"/>
                </a:cubicBezTo>
                <a:cubicBezTo>
                  <a:pt x="1219" y="200"/>
                  <a:pt x="1222" y="188"/>
                  <a:pt x="1206" y="173"/>
                </a:cubicBezTo>
                <a:cubicBezTo>
                  <a:pt x="1190" y="158"/>
                  <a:pt x="1168" y="146"/>
                  <a:pt x="1179" y="128"/>
                </a:cubicBezTo>
                <a:cubicBezTo>
                  <a:pt x="1187" y="116"/>
                  <a:pt x="1201" y="97"/>
                  <a:pt x="1196" y="87"/>
                </a:cubicBezTo>
                <a:cubicBezTo>
                  <a:pt x="1195" y="83"/>
                  <a:pt x="1190" y="80"/>
                  <a:pt x="1181" y="80"/>
                </a:cubicBezTo>
                <a:cubicBezTo>
                  <a:pt x="1149" y="78"/>
                  <a:pt x="1110" y="86"/>
                  <a:pt x="1110" y="86"/>
                </a:cubicBezTo>
                <a:cubicBezTo>
                  <a:pt x="1110" y="86"/>
                  <a:pt x="1104" y="66"/>
                  <a:pt x="1069" y="56"/>
                </a:cubicBezTo>
                <a:cubicBezTo>
                  <a:pt x="1038" y="48"/>
                  <a:pt x="986" y="35"/>
                  <a:pt x="965" y="38"/>
                </a:cubicBezTo>
                <a:cubicBezTo>
                  <a:pt x="962" y="39"/>
                  <a:pt x="960" y="39"/>
                  <a:pt x="959" y="40"/>
                </a:cubicBezTo>
                <a:cubicBezTo>
                  <a:pt x="942" y="47"/>
                  <a:pt x="909" y="70"/>
                  <a:pt x="882" y="62"/>
                </a:cubicBezTo>
                <a:cubicBezTo>
                  <a:pt x="871" y="59"/>
                  <a:pt x="865" y="55"/>
                  <a:pt x="859" y="51"/>
                </a:cubicBezTo>
                <a:cubicBezTo>
                  <a:pt x="851" y="47"/>
                  <a:pt x="845" y="43"/>
                  <a:pt x="829" y="47"/>
                </a:cubicBezTo>
                <a:cubicBezTo>
                  <a:pt x="802" y="52"/>
                  <a:pt x="797" y="69"/>
                  <a:pt x="797" y="69"/>
                </a:cubicBezTo>
                <a:cubicBezTo>
                  <a:pt x="797" y="69"/>
                  <a:pt x="794" y="68"/>
                  <a:pt x="791" y="69"/>
                </a:cubicBezTo>
                <a:cubicBezTo>
                  <a:pt x="775" y="59"/>
                  <a:pt x="760" y="49"/>
                  <a:pt x="743" y="41"/>
                </a:cubicBezTo>
                <a:cubicBezTo>
                  <a:pt x="747" y="34"/>
                  <a:pt x="747" y="26"/>
                  <a:pt x="737" y="23"/>
                </a:cubicBezTo>
                <a:cubicBezTo>
                  <a:pt x="741" y="14"/>
                  <a:pt x="742" y="7"/>
                  <a:pt x="740" y="0"/>
                </a:cubicBezTo>
                <a:cubicBezTo>
                  <a:pt x="681" y="11"/>
                  <a:pt x="604" y="18"/>
                  <a:pt x="521" y="18"/>
                </a:cubicBezTo>
                <a:cubicBezTo>
                  <a:pt x="438" y="18"/>
                  <a:pt x="362" y="11"/>
                  <a:pt x="303" y="0"/>
                </a:cubicBezTo>
                <a:cubicBezTo>
                  <a:pt x="299" y="14"/>
                  <a:pt x="292" y="28"/>
                  <a:pt x="294" y="36"/>
                </a:cubicBezTo>
                <a:cubicBezTo>
                  <a:pt x="121" y="118"/>
                  <a:pt x="0" y="294"/>
                  <a:pt x="0" y="499"/>
                </a:cubicBezTo>
                <a:cubicBezTo>
                  <a:pt x="0" y="658"/>
                  <a:pt x="76" y="796"/>
                  <a:pt x="185" y="894"/>
                </a:cubicBezTo>
                <a:cubicBezTo>
                  <a:pt x="305" y="1002"/>
                  <a:pt x="632" y="1013"/>
                  <a:pt x="767" y="934"/>
                </a:cubicBezTo>
                <a:cubicBezTo>
                  <a:pt x="789" y="921"/>
                  <a:pt x="809" y="906"/>
                  <a:pt x="829" y="890"/>
                </a:cubicBezTo>
                <a:cubicBezTo>
                  <a:pt x="933" y="940"/>
                  <a:pt x="1117" y="939"/>
                  <a:pt x="1199" y="891"/>
                </a:cubicBezTo>
                <a:cubicBezTo>
                  <a:pt x="1300" y="832"/>
                  <a:pt x="1383" y="708"/>
                  <a:pt x="1383" y="583"/>
                </a:cubicBezTo>
                <a:cubicBezTo>
                  <a:pt x="1383" y="441"/>
                  <a:pt x="1301" y="318"/>
                  <a:pt x="1182" y="258"/>
                </a:cubicBezTo>
                <a:close/>
                <a:moveTo>
                  <a:pt x="538" y="718"/>
                </a:moveTo>
                <a:lnTo>
                  <a:pt x="541" y="766"/>
                </a:lnTo>
                <a:cubicBezTo>
                  <a:pt x="541" y="770"/>
                  <a:pt x="537" y="773"/>
                  <a:pt x="532" y="773"/>
                </a:cubicBezTo>
                <a:lnTo>
                  <a:pt x="455" y="777"/>
                </a:lnTo>
                <a:cubicBezTo>
                  <a:pt x="446" y="777"/>
                  <a:pt x="446" y="771"/>
                  <a:pt x="444" y="721"/>
                </a:cubicBezTo>
                <a:cubicBezTo>
                  <a:pt x="330" y="710"/>
                  <a:pt x="269" y="655"/>
                  <a:pt x="264" y="556"/>
                </a:cubicBezTo>
                <a:cubicBezTo>
                  <a:pt x="264" y="552"/>
                  <a:pt x="267" y="549"/>
                  <a:pt x="273" y="548"/>
                </a:cubicBezTo>
                <a:lnTo>
                  <a:pt x="375" y="538"/>
                </a:lnTo>
                <a:cubicBezTo>
                  <a:pt x="381" y="537"/>
                  <a:pt x="385" y="539"/>
                  <a:pt x="387" y="546"/>
                </a:cubicBezTo>
                <a:cubicBezTo>
                  <a:pt x="397" y="589"/>
                  <a:pt x="448" y="595"/>
                  <a:pt x="472" y="589"/>
                </a:cubicBezTo>
                <a:cubicBezTo>
                  <a:pt x="486" y="587"/>
                  <a:pt x="495" y="580"/>
                  <a:pt x="498" y="570"/>
                </a:cubicBezTo>
                <a:cubicBezTo>
                  <a:pt x="506" y="542"/>
                  <a:pt x="483" y="516"/>
                  <a:pt x="380" y="469"/>
                </a:cubicBezTo>
                <a:cubicBezTo>
                  <a:pt x="315" y="440"/>
                  <a:pt x="277" y="425"/>
                  <a:pt x="274" y="364"/>
                </a:cubicBezTo>
                <a:cubicBezTo>
                  <a:pt x="271" y="301"/>
                  <a:pt x="322" y="231"/>
                  <a:pt x="421" y="211"/>
                </a:cubicBezTo>
                <a:lnTo>
                  <a:pt x="419" y="165"/>
                </a:lnTo>
                <a:cubicBezTo>
                  <a:pt x="419" y="160"/>
                  <a:pt x="422" y="157"/>
                  <a:pt x="426" y="157"/>
                </a:cubicBezTo>
                <a:lnTo>
                  <a:pt x="505" y="153"/>
                </a:lnTo>
                <a:cubicBezTo>
                  <a:pt x="513" y="153"/>
                  <a:pt x="513" y="158"/>
                  <a:pt x="516" y="207"/>
                </a:cubicBezTo>
                <a:cubicBezTo>
                  <a:pt x="615" y="219"/>
                  <a:pt x="678" y="280"/>
                  <a:pt x="681" y="354"/>
                </a:cubicBezTo>
                <a:cubicBezTo>
                  <a:pt x="682" y="359"/>
                  <a:pt x="677" y="362"/>
                  <a:pt x="670" y="364"/>
                </a:cubicBezTo>
                <a:lnTo>
                  <a:pt x="557" y="375"/>
                </a:lnTo>
                <a:cubicBezTo>
                  <a:pt x="557" y="375"/>
                  <a:pt x="554" y="330"/>
                  <a:pt x="497" y="336"/>
                </a:cubicBezTo>
                <a:cubicBezTo>
                  <a:pt x="474" y="339"/>
                  <a:pt x="473" y="353"/>
                  <a:pt x="473" y="359"/>
                </a:cubicBezTo>
                <a:cubicBezTo>
                  <a:pt x="474" y="385"/>
                  <a:pt x="510" y="399"/>
                  <a:pt x="584" y="438"/>
                </a:cubicBezTo>
                <a:cubicBezTo>
                  <a:pt x="652" y="475"/>
                  <a:pt x="689" y="502"/>
                  <a:pt x="691" y="554"/>
                </a:cubicBezTo>
                <a:cubicBezTo>
                  <a:pt x="695" y="638"/>
                  <a:pt x="638" y="698"/>
                  <a:pt x="538" y="718"/>
                </a:cubicBezTo>
                <a:close/>
                <a:moveTo>
                  <a:pt x="1027" y="731"/>
                </a:moveTo>
                <a:lnTo>
                  <a:pt x="1029" y="765"/>
                </a:lnTo>
                <a:cubicBezTo>
                  <a:pt x="1029" y="768"/>
                  <a:pt x="1026" y="770"/>
                  <a:pt x="1023" y="770"/>
                </a:cubicBezTo>
                <a:lnTo>
                  <a:pt x="968" y="773"/>
                </a:lnTo>
                <a:cubicBezTo>
                  <a:pt x="962" y="773"/>
                  <a:pt x="962" y="769"/>
                  <a:pt x="960" y="733"/>
                </a:cubicBezTo>
                <a:cubicBezTo>
                  <a:pt x="880" y="725"/>
                  <a:pt x="836" y="686"/>
                  <a:pt x="833" y="616"/>
                </a:cubicBezTo>
                <a:cubicBezTo>
                  <a:pt x="833" y="613"/>
                  <a:pt x="835" y="611"/>
                  <a:pt x="839" y="610"/>
                </a:cubicBezTo>
                <a:lnTo>
                  <a:pt x="911" y="603"/>
                </a:lnTo>
                <a:cubicBezTo>
                  <a:pt x="916" y="603"/>
                  <a:pt x="919" y="604"/>
                  <a:pt x="920" y="609"/>
                </a:cubicBezTo>
                <a:cubicBezTo>
                  <a:pt x="927" y="640"/>
                  <a:pt x="963" y="643"/>
                  <a:pt x="980" y="640"/>
                </a:cubicBezTo>
                <a:cubicBezTo>
                  <a:pt x="990" y="638"/>
                  <a:pt x="996" y="633"/>
                  <a:pt x="998" y="626"/>
                </a:cubicBezTo>
                <a:cubicBezTo>
                  <a:pt x="1004" y="606"/>
                  <a:pt x="988" y="588"/>
                  <a:pt x="915" y="555"/>
                </a:cubicBezTo>
                <a:cubicBezTo>
                  <a:pt x="869" y="534"/>
                  <a:pt x="842" y="523"/>
                  <a:pt x="840" y="480"/>
                </a:cubicBezTo>
                <a:cubicBezTo>
                  <a:pt x="838" y="435"/>
                  <a:pt x="874" y="386"/>
                  <a:pt x="944" y="371"/>
                </a:cubicBezTo>
                <a:lnTo>
                  <a:pt x="942" y="339"/>
                </a:lnTo>
                <a:cubicBezTo>
                  <a:pt x="942" y="336"/>
                  <a:pt x="944" y="333"/>
                  <a:pt x="948" y="333"/>
                </a:cubicBezTo>
                <a:lnTo>
                  <a:pt x="1003" y="331"/>
                </a:lnTo>
                <a:cubicBezTo>
                  <a:pt x="1009" y="330"/>
                  <a:pt x="1009" y="334"/>
                  <a:pt x="1011" y="369"/>
                </a:cubicBezTo>
                <a:cubicBezTo>
                  <a:pt x="1082" y="377"/>
                  <a:pt x="1126" y="420"/>
                  <a:pt x="1128" y="473"/>
                </a:cubicBezTo>
                <a:cubicBezTo>
                  <a:pt x="1129" y="476"/>
                  <a:pt x="1126" y="479"/>
                  <a:pt x="1120" y="480"/>
                </a:cubicBezTo>
                <a:lnTo>
                  <a:pt x="1040" y="488"/>
                </a:lnTo>
                <a:cubicBezTo>
                  <a:pt x="1040" y="488"/>
                  <a:pt x="1038" y="456"/>
                  <a:pt x="998" y="460"/>
                </a:cubicBezTo>
                <a:cubicBezTo>
                  <a:pt x="981" y="462"/>
                  <a:pt x="980" y="472"/>
                  <a:pt x="981" y="476"/>
                </a:cubicBezTo>
                <a:cubicBezTo>
                  <a:pt x="981" y="495"/>
                  <a:pt x="1007" y="505"/>
                  <a:pt x="1059" y="533"/>
                </a:cubicBezTo>
                <a:cubicBezTo>
                  <a:pt x="1108" y="558"/>
                  <a:pt x="1134" y="578"/>
                  <a:pt x="1136" y="615"/>
                </a:cubicBezTo>
                <a:cubicBezTo>
                  <a:pt x="1138" y="674"/>
                  <a:pt x="1097" y="717"/>
                  <a:pt x="1027" y="731"/>
                </a:cubicBezTo>
                <a:close/>
              </a:path>
            </a:pathLst>
          </a:custGeom>
          <a:solidFill>
            <a:srgbClr val="FFFFFF"/>
          </a:solidFill>
          <a:ln w="0">
            <a:noFill/>
            <a:prstDash val="solid"/>
            <a:round/>
          </a:ln>
        </p:spPr>
        <p:txBody>
          <a:bodyPr/>
          <a:lstStyle/>
          <a:p>
            <a:pPr eaLnBrk="1" hangingPunct="1">
              <a:spcBef>
                <a:spcPts val="0"/>
              </a:spcBef>
              <a:spcAft>
                <a:spcPts val="0"/>
              </a:spcAft>
              <a:defRPr/>
            </a:pPr>
            <a:endParaRPr lang="th-TH">
              <a:solidFill>
                <a:srgbClr val="FFFFFF"/>
              </a:solidFill>
            </a:endParaRPr>
          </a:p>
        </p:txBody>
      </p:sp>
      <p:sp>
        <p:nvSpPr>
          <p:cNvPr id="38" name="Freeform 6"/>
          <p:cNvSpPr/>
          <p:nvPr>
            <p:custDataLst>
              <p:tags r:id="rId6"/>
            </p:custDataLst>
          </p:nvPr>
        </p:nvSpPr>
        <p:spPr bwMode="auto">
          <a:xfrm>
            <a:off x="4592533" y="2530335"/>
            <a:ext cx="408892" cy="151530"/>
          </a:xfrm>
          <a:custGeom>
            <a:avLst/>
            <a:gdLst>
              <a:gd name="T0" fmla="*/ 179 w 751"/>
              <a:gd name="T1" fmla="*/ 270 h 282"/>
              <a:gd name="T2" fmla="*/ 352 w 751"/>
              <a:gd name="T3" fmla="*/ 282 h 282"/>
              <a:gd name="T4" fmla="*/ 592 w 751"/>
              <a:gd name="T5" fmla="*/ 259 h 282"/>
              <a:gd name="T6" fmla="*/ 751 w 751"/>
              <a:gd name="T7" fmla="*/ 175 h 282"/>
              <a:gd name="T8" fmla="*/ 719 w 751"/>
              <a:gd name="T9" fmla="*/ 138 h 282"/>
              <a:gd name="T10" fmla="*/ 656 w 751"/>
              <a:gd name="T11" fmla="*/ 80 h 282"/>
              <a:gd name="T12" fmla="*/ 665 w 751"/>
              <a:gd name="T13" fmla="*/ 7 h 282"/>
              <a:gd name="T14" fmla="*/ 638 w 751"/>
              <a:gd name="T15" fmla="*/ 3 h 282"/>
              <a:gd name="T16" fmla="*/ 528 w 751"/>
              <a:gd name="T17" fmla="*/ 45 h 282"/>
              <a:gd name="T18" fmla="*/ 452 w 751"/>
              <a:gd name="T19" fmla="*/ 17 h 282"/>
              <a:gd name="T20" fmla="*/ 279 w 751"/>
              <a:gd name="T21" fmla="*/ 35 h 282"/>
              <a:gd name="T22" fmla="*/ 271 w 751"/>
              <a:gd name="T23" fmla="*/ 40 h 282"/>
              <a:gd name="T24" fmla="*/ 161 w 751"/>
              <a:gd name="T25" fmla="*/ 109 h 282"/>
              <a:gd name="T26" fmla="*/ 120 w 751"/>
              <a:gd name="T27" fmla="*/ 103 h 282"/>
              <a:gd name="T28" fmla="*/ 70 w 751"/>
              <a:gd name="T29" fmla="*/ 109 h 282"/>
              <a:gd name="T30" fmla="*/ 30 w 751"/>
              <a:gd name="T31" fmla="*/ 159 h 282"/>
              <a:gd name="T32" fmla="*/ 0 w 751"/>
              <a:gd name="T33" fmla="*/ 198 h 282"/>
              <a:gd name="T34" fmla="*/ 186 w 751"/>
              <a:gd name="T35" fmla="*/ 268 h 282"/>
              <a:gd name="T36" fmla="*/ 179 w 751"/>
              <a:gd name="T37" fmla="*/ 270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1" h="282">
                <a:moveTo>
                  <a:pt x="179" y="270"/>
                </a:moveTo>
                <a:cubicBezTo>
                  <a:pt x="233" y="277"/>
                  <a:pt x="291" y="282"/>
                  <a:pt x="352" y="282"/>
                </a:cubicBezTo>
                <a:cubicBezTo>
                  <a:pt x="439" y="282"/>
                  <a:pt x="521" y="273"/>
                  <a:pt x="592" y="259"/>
                </a:cubicBezTo>
                <a:lnTo>
                  <a:pt x="751" y="175"/>
                </a:lnTo>
                <a:cubicBezTo>
                  <a:pt x="751" y="175"/>
                  <a:pt x="751" y="155"/>
                  <a:pt x="719" y="138"/>
                </a:cubicBezTo>
                <a:cubicBezTo>
                  <a:pt x="687" y="121"/>
                  <a:pt x="647" y="113"/>
                  <a:pt x="656" y="80"/>
                </a:cubicBezTo>
                <a:cubicBezTo>
                  <a:pt x="663" y="57"/>
                  <a:pt x="677" y="21"/>
                  <a:pt x="665" y="7"/>
                </a:cubicBezTo>
                <a:cubicBezTo>
                  <a:pt x="660" y="2"/>
                  <a:pt x="652" y="0"/>
                  <a:pt x="638" y="3"/>
                </a:cubicBezTo>
                <a:cubicBezTo>
                  <a:pt x="587" y="16"/>
                  <a:pt x="528" y="45"/>
                  <a:pt x="528" y="45"/>
                </a:cubicBezTo>
                <a:cubicBezTo>
                  <a:pt x="528" y="45"/>
                  <a:pt x="511" y="17"/>
                  <a:pt x="452" y="17"/>
                </a:cubicBezTo>
                <a:cubicBezTo>
                  <a:pt x="399" y="17"/>
                  <a:pt x="312" y="21"/>
                  <a:pt x="279" y="35"/>
                </a:cubicBezTo>
                <a:cubicBezTo>
                  <a:pt x="276" y="37"/>
                  <a:pt x="273" y="38"/>
                  <a:pt x="271" y="40"/>
                </a:cubicBezTo>
                <a:cubicBezTo>
                  <a:pt x="248" y="58"/>
                  <a:pt x="206" y="109"/>
                  <a:pt x="161" y="109"/>
                </a:cubicBezTo>
                <a:cubicBezTo>
                  <a:pt x="142" y="109"/>
                  <a:pt x="131" y="106"/>
                  <a:pt x="120" y="103"/>
                </a:cubicBezTo>
                <a:cubicBezTo>
                  <a:pt x="105" y="99"/>
                  <a:pt x="94" y="97"/>
                  <a:pt x="70" y="109"/>
                </a:cubicBezTo>
                <a:cubicBezTo>
                  <a:pt x="30" y="130"/>
                  <a:pt x="30" y="159"/>
                  <a:pt x="30" y="159"/>
                </a:cubicBezTo>
                <a:cubicBezTo>
                  <a:pt x="30" y="159"/>
                  <a:pt x="0" y="156"/>
                  <a:pt x="0" y="198"/>
                </a:cubicBezTo>
                <a:cubicBezTo>
                  <a:pt x="101" y="245"/>
                  <a:pt x="186" y="268"/>
                  <a:pt x="186" y="268"/>
                </a:cubicBezTo>
                <a:cubicBezTo>
                  <a:pt x="186" y="268"/>
                  <a:pt x="183" y="269"/>
                  <a:pt x="179" y="270"/>
                </a:cubicBezTo>
                <a:close/>
              </a:path>
            </a:pathLst>
          </a:custGeom>
          <a:solidFill>
            <a:srgbClr val="FFFFFF"/>
          </a:solidFill>
          <a:ln w="0">
            <a:noFill/>
            <a:prstDash val="solid"/>
            <a:round/>
          </a:ln>
        </p:spPr>
        <p:txBody>
          <a:bodyPr/>
          <a:lstStyle/>
          <a:p>
            <a:pPr eaLnBrk="1" hangingPunct="1">
              <a:spcBef>
                <a:spcPts val="0"/>
              </a:spcBef>
              <a:spcAft>
                <a:spcPts val="0"/>
              </a:spcAft>
              <a:defRPr/>
            </a:pPr>
            <a:endParaRPr lang="th-TH">
              <a:solidFill>
                <a:srgbClr val="FFFFFF"/>
              </a:solidFill>
            </a:endParaRPr>
          </a:p>
        </p:txBody>
      </p:sp>
      <p:sp>
        <p:nvSpPr>
          <p:cNvPr id="47" name="TextBox 8"/>
          <p:cNvSpPr txBox="1">
            <a:spLocks noChangeArrowheads="1"/>
          </p:cNvSpPr>
          <p:nvPr>
            <p:custDataLst>
              <p:tags r:id="rId7"/>
            </p:custDataLst>
          </p:nvPr>
        </p:nvSpPr>
        <p:spPr bwMode="auto">
          <a:xfrm>
            <a:off x="1164627" y="3730667"/>
            <a:ext cx="3336776" cy="1195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oAutofit/>
          </a:bodyPr>
          <a:lstStyle>
            <a:lvl1pPr>
              <a:defRPr>
                <a:solidFill>
                  <a:srgbClr val="4D4D4D"/>
                </a:solidFill>
                <a:latin typeface="Calibri" panose="020F0502020204030204" charset="0"/>
                <a:ea typeface="宋体" panose="02010600030101010101" pitchFamily="2" charset="-122"/>
              </a:defRPr>
            </a:lvl1pPr>
            <a:lvl2pPr marL="742950" indent="-285750">
              <a:defRPr>
                <a:solidFill>
                  <a:srgbClr val="4D4D4D"/>
                </a:solidFill>
                <a:latin typeface="Calibri" panose="020F0502020204030204" charset="0"/>
                <a:ea typeface="宋体" panose="02010600030101010101" pitchFamily="2" charset="-122"/>
              </a:defRPr>
            </a:lvl2pPr>
            <a:lvl3pPr marL="1143000" indent="-228600">
              <a:defRPr>
                <a:solidFill>
                  <a:srgbClr val="4D4D4D"/>
                </a:solidFill>
                <a:latin typeface="Calibri" panose="020F0502020204030204" charset="0"/>
                <a:ea typeface="宋体" panose="02010600030101010101" pitchFamily="2" charset="-122"/>
              </a:defRPr>
            </a:lvl3pPr>
            <a:lvl4pPr marL="1600200" indent="-228600">
              <a:defRPr>
                <a:solidFill>
                  <a:srgbClr val="4D4D4D"/>
                </a:solidFill>
                <a:latin typeface="Calibri" panose="020F0502020204030204" charset="0"/>
                <a:ea typeface="宋体" panose="02010600030101010101" pitchFamily="2" charset="-122"/>
              </a:defRPr>
            </a:lvl4pPr>
            <a:lvl5pPr marL="2057400" indent="-228600">
              <a:defRPr>
                <a:solidFill>
                  <a:srgbClr val="4D4D4D"/>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rgbClr val="4D4D4D"/>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rgbClr val="4D4D4D"/>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rgbClr val="4D4D4D"/>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rgbClr val="4D4D4D"/>
                </a:solidFill>
                <a:latin typeface="Calibri" panose="020F0502020204030204" charset="0"/>
                <a:ea typeface="宋体" panose="02010600030101010101" pitchFamily="2" charset="-122"/>
              </a:defRPr>
            </a:lvl9pPr>
          </a:lstStyle>
          <a:p>
            <a:pPr algn="just" eaLnBrk="1" hangingPunct="1">
              <a:spcBef>
                <a:spcPts val="1200"/>
              </a:spcBef>
              <a:defRPr/>
            </a:pPr>
            <a:r>
              <a:rPr lang="en-US" altLang="zh-CN" sz="1500" dirty="0">
                <a:latin typeface="微软雅黑" panose="020B0503020204020204" charset="-122"/>
                <a:ea typeface="微软雅黑" panose="020B0503020204020204" charset="-122"/>
              </a:rPr>
              <a:t>拉斐尔创造的西斯廷圣母，充满了人间的母爱与人情味。这幅稀世之作画出了女性的温柔与秀美，歌颂了圣母把爱子献给拯救人类的伟大事业的崇高行为精神。</a:t>
            </a:r>
            <a:endParaRPr lang="en-US" altLang="zh-CN" sz="1500" dirty="0">
              <a:latin typeface="微软雅黑" panose="020B0503020204020204" charset="-122"/>
              <a:ea typeface="微软雅黑" panose="020B0503020204020204" charset="-122"/>
            </a:endParaRPr>
          </a:p>
        </p:txBody>
      </p:sp>
      <p:sp>
        <p:nvSpPr>
          <p:cNvPr id="48" name="TextBox 8"/>
          <p:cNvSpPr txBox="1">
            <a:spLocks noChangeArrowheads="1"/>
          </p:cNvSpPr>
          <p:nvPr>
            <p:custDataLst>
              <p:tags r:id="rId8"/>
            </p:custDataLst>
          </p:nvPr>
        </p:nvSpPr>
        <p:spPr bwMode="auto">
          <a:xfrm>
            <a:off x="7711025" y="2235577"/>
            <a:ext cx="3336776" cy="1195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oAutofit/>
          </a:bodyPr>
          <a:lstStyle>
            <a:lvl1pPr>
              <a:defRPr>
                <a:solidFill>
                  <a:srgbClr val="4D4D4D"/>
                </a:solidFill>
                <a:latin typeface="Calibri" panose="020F0502020204030204" charset="0"/>
                <a:ea typeface="宋体" panose="02010600030101010101" pitchFamily="2" charset="-122"/>
              </a:defRPr>
            </a:lvl1pPr>
            <a:lvl2pPr marL="742950" indent="-285750">
              <a:defRPr>
                <a:solidFill>
                  <a:srgbClr val="4D4D4D"/>
                </a:solidFill>
                <a:latin typeface="Calibri" panose="020F0502020204030204" charset="0"/>
                <a:ea typeface="宋体" panose="02010600030101010101" pitchFamily="2" charset="-122"/>
              </a:defRPr>
            </a:lvl2pPr>
            <a:lvl3pPr marL="1143000" indent="-228600">
              <a:defRPr>
                <a:solidFill>
                  <a:srgbClr val="4D4D4D"/>
                </a:solidFill>
                <a:latin typeface="Calibri" panose="020F0502020204030204" charset="0"/>
                <a:ea typeface="宋体" panose="02010600030101010101" pitchFamily="2" charset="-122"/>
              </a:defRPr>
            </a:lvl3pPr>
            <a:lvl4pPr marL="1600200" indent="-228600">
              <a:defRPr>
                <a:solidFill>
                  <a:srgbClr val="4D4D4D"/>
                </a:solidFill>
                <a:latin typeface="Calibri" panose="020F0502020204030204" charset="0"/>
                <a:ea typeface="宋体" panose="02010600030101010101" pitchFamily="2" charset="-122"/>
              </a:defRPr>
            </a:lvl4pPr>
            <a:lvl5pPr marL="2057400" indent="-228600">
              <a:defRPr>
                <a:solidFill>
                  <a:srgbClr val="4D4D4D"/>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rgbClr val="4D4D4D"/>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rgbClr val="4D4D4D"/>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rgbClr val="4D4D4D"/>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rgbClr val="4D4D4D"/>
                </a:solidFill>
                <a:latin typeface="Calibri" panose="020F0502020204030204" charset="0"/>
                <a:ea typeface="宋体" panose="02010600030101010101" pitchFamily="2" charset="-122"/>
              </a:defRPr>
            </a:lvl9pPr>
          </a:lstStyle>
          <a:p>
            <a:pPr algn="just" eaLnBrk="1" hangingPunct="1">
              <a:spcBef>
                <a:spcPts val="1200"/>
              </a:spcBef>
              <a:defRPr/>
            </a:pPr>
            <a:r>
              <a:rPr lang="en-US" altLang="zh-CN" sz="1600" dirty="0">
                <a:latin typeface="微软雅黑" panose="020B0503020204020204" charset="-122"/>
                <a:ea typeface="微软雅黑" panose="020B0503020204020204" charset="-122"/>
              </a:rPr>
              <a:t>体验建议：认真观察《西斯廷圣母》的画面，按照由里而外的顺序，描述画面每一个人的衣着、动作、神态，正确理解圣母把爱子献给拯救人类的伟大事业的崇高行为精神。</a:t>
            </a:r>
            <a:endParaRPr lang="en-US" altLang="zh-CN" sz="1600" dirty="0">
              <a:latin typeface="微软雅黑" panose="020B0503020204020204" charset="-122"/>
              <a:ea typeface="微软雅黑" panose="020B0503020204020204" charset="-122"/>
            </a:endParaRPr>
          </a:p>
        </p:txBody>
      </p:sp>
      <p:sp>
        <p:nvSpPr>
          <p:cNvPr id="50" name="Freeform 7"/>
          <p:cNvSpPr>
            <a:spLocks noEditPoints="1"/>
          </p:cNvSpPr>
          <p:nvPr>
            <p:custDataLst>
              <p:tags r:id="rId9"/>
            </p:custDataLst>
          </p:nvPr>
        </p:nvSpPr>
        <p:spPr bwMode="auto">
          <a:xfrm>
            <a:off x="7116271" y="4099825"/>
            <a:ext cx="451192" cy="449141"/>
          </a:xfrm>
          <a:custGeom>
            <a:avLst/>
            <a:gdLst>
              <a:gd name="T0" fmla="*/ 65 w 164"/>
              <a:gd name="T1" fmla="*/ 100 h 164"/>
              <a:gd name="T2" fmla="*/ 59 w 164"/>
              <a:gd name="T3" fmla="*/ 106 h 164"/>
              <a:gd name="T4" fmla="*/ 59 w 164"/>
              <a:gd name="T5" fmla="*/ 158 h 164"/>
              <a:gd name="T6" fmla="*/ 53 w 164"/>
              <a:gd name="T7" fmla="*/ 164 h 164"/>
              <a:gd name="T8" fmla="*/ 6 w 164"/>
              <a:gd name="T9" fmla="*/ 164 h 164"/>
              <a:gd name="T10" fmla="*/ 0 w 164"/>
              <a:gd name="T11" fmla="*/ 158 h 164"/>
              <a:gd name="T12" fmla="*/ 0 w 164"/>
              <a:gd name="T13" fmla="*/ 111 h 164"/>
              <a:gd name="T14" fmla="*/ 23 w 164"/>
              <a:gd name="T15" fmla="*/ 32 h 164"/>
              <a:gd name="T16" fmla="*/ 26 w 164"/>
              <a:gd name="T17" fmla="*/ 29 h 164"/>
              <a:gd name="T18" fmla="*/ 65 w 164"/>
              <a:gd name="T19" fmla="*/ 29 h 164"/>
              <a:gd name="T20" fmla="*/ 65 w 164"/>
              <a:gd name="T21" fmla="*/ 100 h 164"/>
              <a:gd name="T22" fmla="*/ 67 w 164"/>
              <a:gd name="T23" fmla="*/ 24 h 164"/>
              <a:gd name="T24" fmla="*/ 35 w 164"/>
              <a:gd name="T25" fmla="*/ 24 h 164"/>
              <a:gd name="T26" fmla="*/ 35 w 164"/>
              <a:gd name="T27" fmla="*/ 3 h 164"/>
              <a:gd name="T28" fmla="*/ 38 w 164"/>
              <a:gd name="T29" fmla="*/ 0 h 164"/>
              <a:gd name="T30" fmla="*/ 65 w 164"/>
              <a:gd name="T31" fmla="*/ 0 h 164"/>
              <a:gd name="T32" fmla="*/ 67 w 164"/>
              <a:gd name="T33" fmla="*/ 3 h 164"/>
              <a:gd name="T34" fmla="*/ 67 w 164"/>
              <a:gd name="T35" fmla="*/ 24 h 164"/>
              <a:gd name="T36" fmla="*/ 94 w 164"/>
              <a:gd name="T37" fmla="*/ 94 h 164"/>
              <a:gd name="T38" fmla="*/ 70 w 164"/>
              <a:gd name="T39" fmla="*/ 94 h 164"/>
              <a:gd name="T40" fmla="*/ 70 w 164"/>
              <a:gd name="T41" fmla="*/ 29 h 164"/>
              <a:gd name="T42" fmla="*/ 94 w 164"/>
              <a:gd name="T43" fmla="*/ 29 h 164"/>
              <a:gd name="T44" fmla="*/ 94 w 164"/>
              <a:gd name="T45" fmla="*/ 94 h 164"/>
              <a:gd name="T46" fmla="*/ 129 w 164"/>
              <a:gd name="T47" fmla="*/ 24 h 164"/>
              <a:gd name="T48" fmla="*/ 97 w 164"/>
              <a:gd name="T49" fmla="*/ 24 h 164"/>
              <a:gd name="T50" fmla="*/ 97 w 164"/>
              <a:gd name="T51" fmla="*/ 3 h 164"/>
              <a:gd name="T52" fmla="*/ 100 w 164"/>
              <a:gd name="T53" fmla="*/ 0 h 164"/>
              <a:gd name="T54" fmla="*/ 126 w 164"/>
              <a:gd name="T55" fmla="*/ 0 h 164"/>
              <a:gd name="T56" fmla="*/ 129 w 164"/>
              <a:gd name="T57" fmla="*/ 3 h 164"/>
              <a:gd name="T58" fmla="*/ 129 w 164"/>
              <a:gd name="T59" fmla="*/ 24 h 164"/>
              <a:gd name="T60" fmla="*/ 164 w 164"/>
              <a:gd name="T61" fmla="*/ 158 h 164"/>
              <a:gd name="T62" fmla="*/ 158 w 164"/>
              <a:gd name="T63" fmla="*/ 164 h 164"/>
              <a:gd name="T64" fmla="*/ 111 w 164"/>
              <a:gd name="T65" fmla="*/ 164 h 164"/>
              <a:gd name="T66" fmla="*/ 106 w 164"/>
              <a:gd name="T67" fmla="*/ 158 h 164"/>
              <a:gd name="T68" fmla="*/ 106 w 164"/>
              <a:gd name="T69" fmla="*/ 106 h 164"/>
              <a:gd name="T70" fmla="*/ 100 w 164"/>
              <a:gd name="T71" fmla="*/ 100 h 164"/>
              <a:gd name="T72" fmla="*/ 100 w 164"/>
              <a:gd name="T73" fmla="*/ 29 h 164"/>
              <a:gd name="T74" fmla="*/ 139 w 164"/>
              <a:gd name="T75" fmla="*/ 29 h 164"/>
              <a:gd name="T76" fmla="*/ 141 w 164"/>
              <a:gd name="T77" fmla="*/ 32 h 164"/>
              <a:gd name="T78" fmla="*/ 164 w 164"/>
              <a:gd name="T79" fmla="*/ 111 h 164"/>
              <a:gd name="T80" fmla="*/ 164 w 164"/>
              <a:gd name="T81" fmla="*/ 15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4" h="164">
                <a:moveTo>
                  <a:pt x="65" y="100"/>
                </a:moveTo>
                <a:cubicBezTo>
                  <a:pt x="65" y="103"/>
                  <a:pt x="62" y="106"/>
                  <a:pt x="59" y="106"/>
                </a:cubicBezTo>
                <a:cubicBezTo>
                  <a:pt x="59" y="158"/>
                  <a:pt x="59" y="158"/>
                  <a:pt x="59" y="158"/>
                </a:cubicBezTo>
                <a:cubicBezTo>
                  <a:pt x="59" y="161"/>
                  <a:pt x="56" y="164"/>
                  <a:pt x="53" y="164"/>
                </a:cubicBezTo>
                <a:cubicBezTo>
                  <a:pt x="6" y="164"/>
                  <a:pt x="6" y="164"/>
                  <a:pt x="6" y="164"/>
                </a:cubicBezTo>
                <a:cubicBezTo>
                  <a:pt x="3" y="164"/>
                  <a:pt x="0" y="161"/>
                  <a:pt x="0" y="158"/>
                </a:cubicBezTo>
                <a:cubicBezTo>
                  <a:pt x="0" y="111"/>
                  <a:pt x="0" y="111"/>
                  <a:pt x="0" y="111"/>
                </a:cubicBezTo>
                <a:cubicBezTo>
                  <a:pt x="23" y="32"/>
                  <a:pt x="23" y="32"/>
                  <a:pt x="23" y="32"/>
                </a:cubicBezTo>
                <a:cubicBezTo>
                  <a:pt x="23" y="30"/>
                  <a:pt x="24" y="29"/>
                  <a:pt x="26" y="29"/>
                </a:cubicBezTo>
                <a:cubicBezTo>
                  <a:pt x="65" y="29"/>
                  <a:pt x="65" y="29"/>
                  <a:pt x="65" y="29"/>
                </a:cubicBezTo>
                <a:lnTo>
                  <a:pt x="65" y="100"/>
                </a:lnTo>
                <a:close/>
                <a:moveTo>
                  <a:pt x="67" y="24"/>
                </a:moveTo>
                <a:cubicBezTo>
                  <a:pt x="35" y="24"/>
                  <a:pt x="35" y="24"/>
                  <a:pt x="35" y="24"/>
                </a:cubicBezTo>
                <a:cubicBezTo>
                  <a:pt x="35" y="3"/>
                  <a:pt x="35" y="3"/>
                  <a:pt x="35" y="3"/>
                </a:cubicBezTo>
                <a:cubicBezTo>
                  <a:pt x="35" y="1"/>
                  <a:pt x="37" y="0"/>
                  <a:pt x="38" y="0"/>
                </a:cubicBezTo>
                <a:cubicBezTo>
                  <a:pt x="65" y="0"/>
                  <a:pt x="65" y="0"/>
                  <a:pt x="65" y="0"/>
                </a:cubicBezTo>
                <a:cubicBezTo>
                  <a:pt x="66" y="0"/>
                  <a:pt x="67" y="1"/>
                  <a:pt x="67" y="3"/>
                </a:cubicBezTo>
                <a:lnTo>
                  <a:pt x="67" y="24"/>
                </a:lnTo>
                <a:close/>
                <a:moveTo>
                  <a:pt x="94" y="94"/>
                </a:moveTo>
                <a:cubicBezTo>
                  <a:pt x="70" y="94"/>
                  <a:pt x="70" y="94"/>
                  <a:pt x="70" y="94"/>
                </a:cubicBezTo>
                <a:cubicBezTo>
                  <a:pt x="70" y="29"/>
                  <a:pt x="70" y="29"/>
                  <a:pt x="70" y="29"/>
                </a:cubicBezTo>
                <a:cubicBezTo>
                  <a:pt x="94" y="29"/>
                  <a:pt x="94" y="29"/>
                  <a:pt x="94" y="29"/>
                </a:cubicBezTo>
                <a:lnTo>
                  <a:pt x="94" y="94"/>
                </a:lnTo>
                <a:close/>
                <a:moveTo>
                  <a:pt x="129" y="24"/>
                </a:moveTo>
                <a:cubicBezTo>
                  <a:pt x="97" y="24"/>
                  <a:pt x="97" y="24"/>
                  <a:pt x="97" y="24"/>
                </a:cubicBezTo>
                <a:cubicBezTo>
                  <a:pt x="97" y="3"/>
                  <a:pt x="97" y="3"/>
                  <a:pt x="97" y="3"/>
                </a:cubicBezTo>
                <a:cubicBezTo>
                  <a:pt x="97" y="1"/>
                  <a:pt x="98" y="0"/>
                  <a:pt x="100" y="0"/>
                </a:cubicBezTo>
                <a:cubicBezTo>
                  <a:pt x="126" y="0"/>
                  <a:pt x="126" y="0"/>
                  <a:pt x="126" y="0"/>
                </a:cubicBezTo>
                <a:cubicBezTo>
                  <a:pt x="128" y="0"/>
                  <a:pt x="129" y="1"/>
                  <a:pt x="129" y="3"/>
                </a:cubicBezTo>
                <a:lnTo>
                  <a:pt x="129" y="24"/>
                </a:lnTo>
                <a:close/>
                <a:moveTo>
                  <a:pt x="164" y="158"/>
                </a:moveTo>
                <a:cubicBezTo>
                  <a:pt x="164" y="161"/>
                  <a:pt x="161" y="164"/>
                  <a:pt x="158" y="164"/>
                </a:cubicBezTo>
                <a:cubicBezTo>
                  <a:pt x="111" y="164"/>
                  <a:pt x="111" y="164"/>
                  <a:pt x="111" y="164"/>
                </a:cubicBezTo>
                <a:cubicBezTo>
                  <a:pt x="108" y="164"/>
                  <a:pt x="106" y="161"/>
                  <a:pt x="106" y="158"/>
                </a:cubicBezTo>
                <a:cubicBezTo>
                  <a:pt x="106" y="106"/>
                  <a:pt x="106" y="106"/>
                  <a:pt x="106" y="106"/>
                </a:cubicBezTo>
                <a:cubicBezTo>
                  <a:pt x="102" y="106"/>
                  <a:pt x="100" y="103"/>
                  <a:pt x="100" y="100"/>
                </a:cubicBezTo>
                <a:cubicBezTo>
                  <a:pt x="100" y="29"/>
                  <a:pt x="100" y="29"/>
                  <a:pt x="100" y="29"/>
                </a:cubicBezTo>
                <a:cubicBezTo>
                  <a:pt x="139" y="29"/>
                  <a:pt x="139" y="29"/>
                  <a:pt x="139" y="29"/>
                </a:cubicBezTo>
                <a:cubicBezTo>
                  <a:pt x="140" y="29"/>
                  <a:pt x="141" y="30"/>
                  <a:pt x="141" y="32"/>
                </a:cubicBezTo>
                <a:cubicBezTo>
                  <a:pt x="164" y="111"/>
                  <a:pt x="164" y="111"/>
                  <a:pt x="164" y="111"/>
                </a:cubicBezTo>
                <a:lnTo>
                  <a:pt x="164" y="158"/>
                </a:lnTo>
                <a:close/>
              </a:path>
            </a:pathLst>
          </a:custGeom>
          <a:solidFill>
            <a:srgbClr val="FFFFFF"/>
          </a:solidFill>
          <a:ln>
            <a:noFill/>
          </a:ln>
        </p:spPr>
        <p:txBody>
          <a:bodyPr lIns="121920" tIns="60960" rIns="121920" bIns="60960"/>
          <a:lstStyle/>
          <a:p>
            <a:pPr algn="ctr" eaLnBrk="1" hangingPunct="1">
              <a:defRPr/>
            </a:pPr>
            <a:endParaRPr lang="en-US" sz="3735">
              <a:solidFill>
                <a:srgbClr val="FFFFFF"/>
              </a:solidFill>
              <a:sym typeface="Gill Sans" charset="0"/>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5" grpId="0" bldLvl="0" animBg="1"/>
      <p:bldP spid="5"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72135" y="1478915"/>
            <a:ext cx="11087735" cy="441134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45164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西斯廷圣母像</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986790" y="1784350"/>
            <a:ext cx="10258425" cy="383095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画面像一个舞台，当帷幕拉开时，圣母脚踩云端，神风徐徐送她而来。画中的圣母一扫中世纪以来的圣母像中那种冰冷、僵硬，不可亲近的模样，将圣母描绘成一个美丽、温柔、充满母性的意大利平民妇人。代表人间权威的统治者教皇西斯廷二世，身披华贵的教皇圣袍，取下桂冠，虔诚地欢迎圣母驾临人间，用手指着圣母应该去的地方。</a:t>
            </a:r>
            <a:endParaRPr lang="zh-CN" altLang="en-US">
              <a:latin typeface="楷体" panose="02010609060101010101" charset="-122"/>
              <a:ea typeface="楷体" panose="0201060906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这幅作品塑造了一位为拯救世界决心牺牲自己孩子的伟大母亲的形象。以手抚胸的形象代表的是当时代表人间权威的统治者教皇西斯廷二世，他仰视圣母的表情充满了尊敬和对圣母的虔诚信仰，右手向画外指，仿佛在为圣母指路。半蹲着的是圣女渥瓦拉，她谦恭地向圣母行礼，同时目光看向画面下方的小天使。如果说左侧的教皇代表的是人间权力的顶峰，那么右侧的圣女渥瓦拉代表的则是人间的平民对于信仰的无限虔诚。</a:t>
            </a:r>
            <a:endParaRPr lang="zh-CN" altLang="en-US">
              <a:latin typeface="楷体" panose="02010609060101010101" charset="-122"/>
              <a:ea typeface="楷体" panose="02010609060101010101" charset="-122"/>
            </a:endParaRPr>
          </a:p>
        </p:txBody>
      </p:sp>
      <p:sp>
        <p:nvSpPr>
          <p:cNvPr id="13" name="文本框 12"/>
          <p:cNvSpPr txBox="1"/>
          <p:nvPr/>
        </p:nvSpPr>
        <p:spPr>
          <a:xfrm>
            <a:off x="9306560" y="64643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实例分析</a:t>
            </a:r>
            <a:endParaRPr lang="zh-CN" altLang="en-US" sz="3200">
              <a:latin typeface="方正正粗黑简体" panose="02000000000000000000" charset="-122"/>
              <a:ea typeface="方正正粗黑简体" panose="02000000000000000000" charset="-122"/>
            </a:endParaRPr>
          </a:p>
        </p:txBody>
      </p:sp>
    </p:spTree>
  </p:cSld>
  <p:clrMapOvr>
    <a:masterClrMapping/>
  </p:clrMapOvr>
  <p:transition spd="slow">
    <p:comb/>
  </p:transition>
  <p:timing>
    <p:tnLst>
      <p:par>
        <p:cTn id="1" dur="indefinite" restart="never" nodeType="tmRoot"/>
      </p:par>
    </p:tnLst>
    <p:bldLst>
      <p:bldP spid="21" grpId="1" animBg="1"/>
      <p:bldP spid="4" grpId="1"/>
      <p:bldP spid="5"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72135" y="1478915"/>
            <a:ext cx="11087735" cy="441134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45164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西斯廷圣母像</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1072515" y="1852930"/>
            <a:ext cx="6645910" cy="3415030"/>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浪漫型艺术强调“精神与精神的统一”。画面的中心是圣母赤脚走来，衣袂翩翩，散发着母性的光辉，走向人间布施恩德。圣母怀中的婴儿严重带着些许茫然和童真看着眼前的世界，充满了生活气息。画面所昭示的精神，是一种奉献精神，是母爱精神与博爱精神的统一。</a:t>
            </a:r>
            <a:endParaRPr lang="zh-CN" altLang="en-US">
              <a:latin typeface="楷体" panose="02010609060101010101" charset="-122"/>
              <a:ea typeface="楷体" panose="0201060906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整幅画作中所有的人物和真人基本等高，用稳重的构图结构和亲切的绘画风格，生动地将一个满怀着慈悲、母爱与伟大的牺牲精神的母亲形象勾勒出来，是文艺复兴时期最伟大的珍宝。</a:t>
            </a:r>
            <a:endParaRPr lang="zh-CN" altLang="en-US">
              <a:latin typeface="楷体" panose="02010609060101010101" charset="-122"/>
              <a:ea typeface="楷体" panose="02010609060101010101" charset="-122"/>
            </a:endParaRPr>
          </a:p>
        </p:txBody>
      </p:sp>
      <p:sp>
        <p:nvSpPr>
          <p:cNvPr id="13" name="文本框 12"/>
          <p:cNvSpPr txBox="1"/>
          <p:nvPr/>
        </p:nvSpPr>
        <p:spPr>
          <a:xfrm>
            <a:off x="9306560" y="64643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实例分析</a:t>
            </a:r>
            <a:endParaRPr lang="zh-CN" altLang="en-US" sz="3200">
              <a:latin typeface="方正正粗黑简体" panose="02000000000000000000" charset="-122"/>
              <a:ea typeface="方正正粗黑简体" panose="02000000000000000000" charset="-122"/>
            </a:endParaRPr>
          </a:p>
        </p:txBody>
      </p:sp>
      <p:pic>
        <p:nvPicPr>
          <p:cNvPr id="3" name="图片 2"/>
          <p:cNvPicPr>
            <a:picLocks noChangeAspect="1"/>
          </p:cNvPicPr>
          <p:nvPr/>
        </p:nvPicPr>
        <p:blipFill>
          <a:blip r:embed="rId1"/>
          <a:stretch>
            <a:fillRect/>
          </a:stretch>
        </p:blipFill>
        <p:spPr>
          <a:xfrm>
            <a:off x="8075295" y="1694180"/>
            <a:ext cx="2806065" cy="3848735"/>
          </a:xfrm>
          <a:prstGeom prst="rect">
            <a:avLst/>
          </a:prstGeom>
        </p:spPr>
      </p:pic>
    </p:spTree>
  </p:cSld>
  <p:clrMapOvr>
    <a:masterClrMapping/>
  </p:clrMapOvr>
  <p:transition spd="slow">
    <p:comb/>
  </p:transition>
  <p:timing>
    <p:tnLst>
      <p:par>
        <p:cTn id="1" dur="indefinite" restart="never" nodeType="tmRoot"/>
      </p:par>
    </p:tnLst>
    <p:bldLst>
      <p:bldP spid="21" grpId="1" animBg="1"/>
      <p:bldP spid="4" grpId="1"/>
      <p:bldP spid="5"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81660" y="1134110"/>
            <a:ext cx="11000740" cy="512508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 name="文本框 3"/>
          <p:cNvSpPr txBox="1"/>
          <p:nvPr/>
        </p:nvSpPr>
        <p:spPr>
          <a:xfrm>
            <a:off x="977265" y="1781175"/>
            <a:ext cx="6520815" cy="383095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浪漫型艺术与浪漫主义是不同的两个范畴。</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浪漫型艺术是德国黑格尔用语。18 世纪德国著名哲学家、美学和艺术理论大师黑格尔在《美学》中指出，理念超越形象，精神压倒物质，强烈表现了人的主观精神的一种艺术类型。浪漫型艺术是黑格尔提出的艺术的三种历史类型之一。</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浪漫主义是文艺的基本创作方法之一，作为欧洲文学中的一种文艺思潮，产生于18 世纪末到 19 世纪初的资产阶级革命和民族解放运动高涨的年代。其与现实主义并称为文学艺术上的两大主要思潮。</a:t>
            </a:r>
            <a:endParaRPr lang="zh-CN" altLang="en-US">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4924425" y="29210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审美认知</a:t>
            </a:r>
            <a:endParaRPr lang="zh-CN" altLang="en-US" sz="3200">
              <a:latin typeface="方正正粗黑简体" panose="02000000000000000000" charset="-122"/>
              <a:ea typeface="方正正粗黑简体" panose="02000000000000000000" charset="-122"/>
            </a:endParaRPr>
          </a:p>
        </p:txBody>
      </p:sp>
      <p:pic>
        <p:nvPicPr>
          <p:cNvPr id="6" name="图片 5"/>
          <p:cNvPicPr>
            <a:picLocks noChangeAspect="1"/>
          </p:cNvPicPr>
          <p:nvPr/>
        </p:nvPicPr>
        <p:blipFill>
          <a:blip r:embed="rId1"/>
          <a:stretch>
            <a:fillRect/>
          </a:stretch>
        </p:blipFill>
        <p:spPr>
          <a:xfrm>
            <a:off x="7978775" y="1530985"/>
            <a:ext cx="3172460" cy="399796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bldLvl="0" animBg="1"/>
      <p:bldP spid="5"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81660" y="1296670"/>
            <a:ext cx="11000740" cy="426339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 name="文本框 3"/>
          <p:cNvSpPr txBox="1"/>
          <p:nvPr/>
        </p:nvSpPr>
        <p:spPr>
          <a:xfrm>
            <a:off x="1063625" y="1848485"/>
            <a:ext cx="6520815" cy="506730"/>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黑格尔曾把浪漫型艺术分成以下三种形式。</a:t>
            </a:r>
            <a:endParaRPr lang="zh-CN" altLang="en-US">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4968240" y="52133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审美认知</a:t>
            </a:r>
            <a:endParaRPr lang="zh-CN" altLang="en-US" sz="3200">
              <a:latin typeface="方正正粗黑简体" panose="02000000000000000000" charset="-122"/>
              <a:ea typeface="方正正粗黑简体" panose="02000000000000000000" charset="-122"/>
            </a:endParaRPr>
          </a:p>
        </p:txBody>
      </p:sp>
      <p:cxnSp>
        <p:nvCxnSpPr>
          <p:cNvPr id="15" name="直接连接符 14"/>
          <p:cNvCxnSpPr/>
          <p:nvPr>
            <p:custDataLst>
              <p:tags r:id="rId1"/>
            </p:custDataLst>
          </p:nvPr>
        </p:nvCxnSpPr>
        <p:spPr>
          <a:xfrm>
            <a:off x="2424906" y="3267279"/>
            <a:ext cx="1714861" cy="0"/>
          </a:xfrm>
          <a:prstGeom prst="line">
            <a:avLst/>
          </a:prstGeom>
          <a:noFill/>
          <a:ln w="6350" cap="flat" cmpd="sng" algn="ctr">
            <a:solidFill>
              <a:sysClr val="window" lastClr="FFFFFF">
                <a:lumMod val="65000"/>
              </a:sysClr>
            </a:solidFill>
            <a:prstDash val="sysDash"/>
            <a:miter lim="800000"/>
          </a:ln>
          <a:effectLst/>
        </p:spPr>
      </p:cxnSp>
      <p:sp>
        <p:nvSpPr>
          <p:cNvPr id="16" name="矩形 15"/>
          <p:cNvSpPr/>
          <p:nvPr>
            <p:custDataLst>
              <p:tags r:id="rId2"/>
            </p:custDataLst>
          </p:nvPr>
        </p:nvSpPr>
        <p:spPr>
          <a:xfrm>
            <a:off x="1648818" y="3194536"/>
            <a:ext cx="1358227" cy="81622"/>
          </a:xfrm>
          <a:prstGeom prst="rect">
            <a:avLst/>
          </a:prstGeom>
          <a:solidFill>
            <a:srgbClr val="1F74AD"/>
          </a:solidFill>
          <a:ln w="12700" cap="flat" cmpd="sng" algn="ctr">
            <a:noFill/>
            <a:prstDash val="solid"/>
            <a:miter lim="800000"/>
          </a:ln>
          <a:effectLst/>
        </p:spPr>
        <p:txBody>
          <a:bodyPr rtlCol="0" anchor="ctr">
            <a:normAutofit fontScale="25000" lnSpcReduction="20000"/>
          </a:bodyPr>
          <a:lstStyle/>
          <a:p>
            <a:pPr algn="ct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 name="标题 1"/>
          <p:cNvSpPr txBox="1"/>
          <p:nvPr>
            <p:custDataLst>
              <p:tags r:id="rId3"/>
            </p:custDataLst>
          </p:nvPr>
        </p:nvSpPr>
        <p:spPr>
          <a:xfrm>
            <a:off x="1573017" y="3402376"/>
            <a:ext cx="2835283" cy="1399299"/>
          </a:xfrm>
          <a:prstGeom prst="rect">
            <a:avLst/>
          </a:prstGeom>
          <a:noFill/>
        </p:spPr>
        <p:txBody>
          <a:bodyPr wrap="square" rtlCol="0">
            <a:normAutofit/>
          </a:bodyPr>
          <a:lstStyle>
            <a:defPPr>
              <a:defRPr lang="zh-CN"/>
            </a:defPPr>
            <a:lvl1pPr>
              <a:lnSpc>
                <a:spcPct val="130000"/>
              </a:lnSpc>
              <a:defRPr sz="1200"/>
            </a:lvl1pPr>
          </a:lstStyle>
          <a:p>
            <a:pPr algn="just">
              <a:lnSpc>
                <a:spcPct val="120000"/>
              </a:lnSpc>
            </a:pPr>
            <a:r>
              <a:rPr lang="zh-CN" altLang="en-US" sz="1400" spc="150">
                <a:latin typeface="Arial" panose="020B0604020202020204" pitchFamily="34" charset="0"/>
                <a:ea typeface="微软雅黑" panose="020B0503020204020204" charset="-122"/>
                <a:sym typeface="Arial" panose="020B0604020202020204" pitchFamily="34" charset="0"/>
              </a:rPr>
              <a:t>（1）直接表现耶稣基督，要表现耶稣真正的人性，表现他的痛苦、无助、绝望等。从这些负面的情感中体现内在和谐和精神之美。</a:t>
            </a:r>
            <a:endParaRPr lang="zh-CN" altLang="en-US" sz="1400" spc="150">
              <a:latin typeface="Arial" panose="020B0604020202020204" pitchFamily="34" charset="0"/>
              <a:ea typeface="微软雅黑" panose="020B0503020204020204" charset="-122"/>
              <a:sym typeface="Arial" panose="020B0604020202020204" pitchFamily="34" charset="0"/>
            </a:endParaRPr>
          </a:p>
        </p:txBody>
      </p:sp>
      <p:sp>
        <p:nvSpPr>
          <p:cNvPr id="18" name="标题 1"/>
          <p:cNvSpPr txBox="1"/>
          <p:nvPr>
            <p:custDataLst>
              <p:tags r:id="rId4"/>
            </p:custDataLst>
          </p:nvPr>
        </p:nvSpPr>
        <p:spPr>
          <a:xfrm>
            <a:off x="1145200" y="2612585"/>
            <a:ext cx="305949" cy="965692"/>
          </a:xfrm>
          <a:prstGeom prst="rect">
            <a:avLst/>
          </a:prstGeom>
          <a:noFill/>
        </p:spPr>
        <p:txBody>
          <a:bodyPr wrap="square" rtlCol="0" anchor="ctr">
            <a:normAutofit fontScale="60000"/>
          </a:bodyPr>
          <a:lstStyle>
            <a:defPPr>
              <a:defRPr lang="zh-CN"/>
            </a:defPPr>
            <a:lvl1pPr>
              <a:lnSpc>
                <a:spcPct val="130000"/>
              </a:lnSpc>
              <a:defRPr sz="1200"/>
            </a:lvl1pPr>
          </a:lstStyle>
          <a:p>
            <a:pPr algn="ctr">
              <a:lnSpc>
                <a:spcPct val="120000"/>
              </a:lnSpc>
            </a:pPr>
            <a:r>
              <a:rPr lang="en-US" altLang="zh-CN" sz="4000" spc="150" dirty="0">
                <a:solidFill>
                  <a:srgbClr val="1F74AD"/>
                </a:solidFill>
                <a:latin typeface="Arial" panose="020B0604020202020204" pitchFamily="34" charset="0"/>
                <a:ea typeface="微软雅黑" panose="020B0503020204020204" charset="-122"/>
                <a:sym typeface="Arial" panose="020B0604020202020204" pitchFamily="34" charset="0"/>
              </a:rPr>
              <a:t>1</a:t>
            </a:r>
            <a:endParaRPr lang="zh-CN" altLang="en-US" sz="4000" spc="150" dirty="0">
              <a:solidFill>
                <a:srgbClr val="1F74AD"/>
              </a:solidFill>
              <a:latin typeface="Arial" panose="020B0604020202020204" pitchFamily="34" charset="0"/>
              <a:ea typeface="微软雅黑" panose="020B0503020204020204" charset="-122"/>
              <a:sym typeface="Arial" panose="020B0604020202020204" pitchFamily="34" charset="0"/>
            </a:endParaRPr>
          </a:p>
        </p:txBody>
      </p:sp>
      <p:cxnSp>
        <p:nvCxnSpPr>
          <p:cNvPr id="19" name="直接连接符 18"/>
          <p:cNvCxnSpPr/>
          <p:nvPr>
            <p:custDataLst>
              <p:tags r:id="rId5"/>
            </p:custDataLst>
          </p:nvPr>
        </p:nvCxnSpPr>
        <p:spPr>
          <a:xfrm>
            <a:off x="5744156" y="3267279"/>
            <a:ext cx="1714861" cy="0"/>
          </a:xfrm>
          <a:prstGeom prst="line">
            <a:avLst/>
          </a:prstGeom>
          <a:noFill/>
          <a:ln w="6350" cap="flat" cmpd="sng" algn="ctr">
            <a:solidFill>
              <a:sysClr val="window" lastClr="FFFFFF">
                <a:lumMod val="65000"/>
              </a:sysClr>
            </a:solidFill>
            <a:prstDash val="sysDash"/>
            <a:miter lim="800000"/>
          </a:ln>
          <a:effectLst/>
        </p:spPr>
      </p:cxnSp>
      <p:sp>
        <p:nvSpPr>
          <p:cNvPr id="20" name="矩形 19"/>
          <p:cNvSpPr/>
          <p:nvPr>
            <p:custDataLst>
              <p:tags r:id="rId6"/>
            </p:custDataLst>
          </p:nvPr>
        </p:nvSpPr>
        <p:spPr>
          <a:xfrm>
            <a:off x="4968068" y="3194536"/>
            <a:ext cx="1358227" cy="81622"/>
          </a:xfrm>
          <a:prstGeom prst="rect">
            <a:avLst/>
          </a:prstGeom>
          <a:solidFill>
            <a:srgbClr val="3498DB"/>
          </a:solidFill>
          <a:ln w="12700" cap="flat" cmpd="sng" algn="ctr">
            <a:noFill/>
            <a:prstDash val="solid"/>
            <a:miter lim="800000"/>
          </a:ln>
          <a:effectLst/>
        </p:spPr>
        <p:txBody>
          <a:bodyPr rtlCol="0" anchor="ctr">
            <a:normAutofit fontScale="25000" lnSpcReduction="20000"/>
          </a:bodyPr>
          <a:lstStyle/>
          <a:p>
            <a:pPr algn="ctr">
              <a:lnSpc>
                <a:spcPct val="140000"/>
              </a:lnSpc>
            </a:pPr>
            <a:endParaRPr lang="zh-CN" altLang="en-US">
              <a:solidFill>
                <a:srgbClr val="3498DB"/>
              </a:solidFill>
              <a:latin typeface="Arial" panose="020B0604020202020204" pitchFamily="34" charset="0"/>
              <a:ea typeface="微软雅黑" panose="020B0503020204020204" charset="-122"/>
              <a:sym typeface="Arial" panose="020B0604020202020204" pitchFamily="34" charset="0"/>
            </a:endParaRPr>
          </a:p>
        </p:txBody>
      </p:sp>
      <p:sp>
        <p:nvSpPr>
          <p:cNvPr id="21" name="标题 1"/>
          <p:cNvSpPr txBox="1"/>
          <p:nvPr>
            <p:custDataLst>
              <p:tags r:id="rId7"/>
            </p:custDataLst>
          </p:nvPr>
        </p:nvSpPr>
        <p:spPr>
          <a:xfrm>
            <a:off x="4892267" y="3402376"/>
            <a:ext cx="2835283" cy="1399299"/>
          </a:xfrm>
          <a:prstGeom prst="rect">
            <a:avLst/>
          </a:prstGeom>
          <a:noFill/>
        </p:spPr>
        <p:txBody>
          <a:bodyPr wrap="square" rtlCol="0">
            <a:normAutofit/>
          </a:bodyPr>
          <a:lstStyle>
            <a:defPPr>
              <a:defRPr lang="zh-CN"/>
            </a:defPPr>
            <a:lvl1pPr>
              <a:lnSpc>
                <a:spcPct val="130000"/>
              </a:lnSpc>
              <a:defRPr sz="1200"/>
            </a:lvl1pPr>
          </a:lstStyle>
          <a:p>
            <a:pPr algn="just">
              <a:lnSpc>
                <a:spcPct val="120000"/>
              </a:lnSpc>
            </a:pPr>
            <a:r>
              <a:rPr lang="zh-CN" altLang="en-US" sz="1400" spc="150">
                <a:latin typeface="Arial" panose="020B0604020202020204" pitchFamily="34" charset="0"/>
                <a:ea typeface="微软雅黑" panose="020B0503020204020204" charset="-122"/>
                <a:sym typeface="Arial" panose="020B0604020202020204" pitchFamily="34" charset="0"/>
              </a:rPr>
              <a:t>（2）表现人带着基督教的精神展现出的德性，特别体现在中世纪的骑士文学和绘画作品中。例如，法国的骑士文学。</a:t>
            </a:r>
            <a:endParaRPr lang="zh-CN" altLang="en-US" sz="1400" spc="150">
              <a:latin typeface="Arial" panose="020B0604020202020204" pitchFamily="34" charset="0"/>
              <a:ea typeface="微软雅黑" panose="020B0503020204020204" charset="-122"/>
              <a:sym typeface="Arial" panose="020B0604020202020204" pitchFamily="34" charset="0"/>
            </a:endParaRPr>
          </a:p>
        </p:txBody>
      </p:sp>
      <p:sp>
        <p:nvSpPr>
          <p:cNvPr id="22" name="标题 1"/>
          <p:cNvSpPr txBox="1"/>
          <p:nvPr>
            <p:custDataLst>
              <p:tags r:id="rId8"/>
            </p:custDataLst>
          </p:nvPr>
        </p:nvSpPr>
        <p:spPr>
          <a:xfrm>
            <a:off x="4464450" y="2612585"/>
            <a:ext cx="305949" cy="965692"/>
          </a:xfrm>
          <a:prstGeom prst="rect">
            <a:avLst/>
          </a:prstGeom>
          <a:noFill/>
        </p:spPr>
        <p:txBody>
          <a:bodyPr wrap="square" rtlCol="0" anchor="ctr">
            <a:normAutofit fontScale="60000"/>
          </a:bodyPr>
          <a:lstStyle>
            <a:defPPr>
              <a:defRPr lang="zh-CN"/>
            </a:defPPr>
            <a:lvl1pPr>
              <a:lnSpc>
                <a:spcPct val="130000"/>
              </a:lnSpc>
              <a:defRPr sz="1200"/>
            </a:lvl1pPr>
          </a:lstStyle>
          <a:p>
            <a:pPr algn="ctr">
              <a:lnSpc>
                <a:spcPct val="120000"/>
              </a:lnSpc>
            </a:pPr>
            <a:r>
              <a:rPr lang="en-US" altLang="zh-CN" sz="4000" spc="150" dirty="0">
                <a:solidFill>
                  <a:srgbClr val="3498DB"/>
                </a:solidFill>
                <a:latin typeface="Arial" panose="020B0604020202020204" pitchFamily="34" charset="0"/>
                <a:ea typeface="微软雅黑" panose="020B0503020204020204" charset="-122"/>
                <a:sym typeface="Arial" panose="020B0604020202020204" pitchFamily="34" charset="0"/>
              </a:rPr>
              <a:t>2</a:t>
            </a:r>
            <a:endParaRPr lang="zh-CN" altLang="en-US" sz="4000" spc="150" dirty="0">
              <a:solidFill>
                <a:srgbClr val="3498DB"/>
              </a:solidFill>
              <a:latin typeface="Arial" panose="020B0604020202020204" pitchFamily="34" charset="0"/>
              <a:ea typeface="微软雅黑" panose="020B0503020204020204" charset="-122"/>
              <a:sym typeface="Arial" panose="020B0604020202020204" pitchFamily="34" charset="0"/>
            </a:endParaRPr>
          </a:p>
        </p:txBody>
      </p:sp>
      <p:cxnSp>
        <p:nvCxnSpPr>
          <p:cNvPr id="23" name="直接连接符 22"/>
          <p:cNvCxnSpPr/>
          <p:nvPr>
            <p:custDataLst>
              <p:tags r:id="rId9"/>
            </p:custDataLst>
          </p:nvPr>
        </p:nvCxnSpPr>
        <p:spPr>
          <a:xfrm>
            <a:off x="9063406" y="3267278"/>
            <a:ext cx="1714862" cy="0"/>
          </a:xfrm>
          <a:prstGeom prst="line">
            <a:avLst/>
          </a:prstGeom>
          <a:noFill/>
          <a:ln w="6350" cap="flat" cmpd="sng" algn="ctr">
            <a:solidFill>
              <a:sysClr val="window" lastClr="FFFFFF">
                <a:lumMod val="65000"/>
              </a:sysClr>
            </a:solidFill>
            <a:prstDash val="sysDash"/>
            <a:miter lim="800000"/>
          </a:ln>
          <a:effectLst/>
        </p:spPr>
      </p:cxnSp>
      <p:sp>
        <p:nvSpPr>
          <p:cNvPr id="24" name="矩形 23"/>
          <p:cNvSpPr/>
          <p:nvPr>
            <p:custDataLst>
              <p:tags r:id="rId10"/>
            </p:custDataLst>
          </p:nvPr>
        </p:nvSpPr>
        <p:spPr>
          <a:xfrm>
            <a:off x="8287318" y="3194536"/>
            <a:ext cx="1358227" cy="81622"/>
          </a:xfrm>
          <a:prstGeom prst="rect">
            <a:avLst/>
          </a:prstGeom>
          <a:solidFill>
            <a:srgbClr val="1AA3AA"/>
          </a:solidFill>
          <a:ln w="12700" cap="flat" cmpd="sng" algn="ctr">
            <a:noFill/>
            <a:prstDash val="solid"/>
            <a:miter lim="800000"/>
          </a:ln>
          <a:effectLst/>
        </p:spPr>
        <p:txBody>
          <a:bodyPr rtlCol="0" anchor="ctr">
            <a:normAutofit fontScale="25000" lnSpcReduction="20000"/>
          </a:bodyPr>
          <a:lstStyle/>
          <a:p>
            <a:pPr algn="ct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5" name="标题 1"/>
          <p:cNvSpPr txBox="1"/>
          <p:nvPr>
            <p:custDataLst>
              <p:tags r:id="rId11"/>
            </p:custDataLst>
          </p:nvPr>
        </p:nvSpPr>
        <p:spPr>
          <a:xfrm>
            <a:off x="8211517" y="3402376"/>
            <a:ext cx="2835283" cy="1399299"/>
          </a:xfrm>
          <a:prstGeom prst="rect">
            <a:avLst/>
          </a:prstGeom>
          <a:noFill/>
        </p:spPr>
        <p:txBody>
          <a:bodyPr wrap="square" rtlCol="0">
            <a:normAutofit/>
          </a:bodyPr>
          <a:lstStyle>
            <a:defPPr>
              <a:defRPr lang="zh-CN"/>
            </a:defPPr>
            <a:lvl1pPr>
              <a:lnSpc>
                <a:spcPct val="130000"/>
              </a:lnSpc>
              <a:defRPr sz="1200"/>
            </a:lvl1pPr>
          </a:lstStyle>
          <a:p>
            <a:pPr algn="just">
              <a:lnSpc>
                <a:spcPct val="120000"/>
              </a:lnSpc>
            </a:pPr>
            <a:r>
              <a:rPr lang="zh-CN" altLang="en-US" sz="1400" spc="150">
                <a:latin typeface="Arial" panose="020B0604020202020204" pitchFamily="34" charset="0"/>
                <a:ea typeface="微软雅黑" panose="020B0503020204020204" charset="-122"/>
                <a:sym typeface="Arial" panose="020B0604020202020204" pitchFamily="34" charset="0"/>
              </a:rPr>
              <a:t>（3）逐渐脱离了基督教的背景，直接表现个人的自由和独立。这是现代的艺术形式，更加世俗化，表现的就是人的坚定、果敢。</a:t>
            </a:r>
            <a:endParaRPr lang="zh-CN" altLang="en-US" sz="1400" spc="150">
              <a:latin typeface="Arial" panose="020B0604020202020204" pitchFamily="34" charset="0"/>
              <a:ea typeface="微软雅黑" panose="020B0503020204020204" charset="-122"/>
              <a:sym typeface="Arial" panose="020B0604020202020204" pitchFamily="34" charset="0"/>
            </a:endParaRPr>
          </a:p>
        </p:txBody>
      </p:sp>
      <p:sp>
        <p:nvSpPr>
          <p:cNvPr id="26" name="标题 1"/>
          <p:cNvSpPr txBox="1"/>
          <p:nvPr>
            <p:custDataLst>
              <p:tags r:id="rId12"/>
            </p:custDataLst>
          </p:nvPr>
        </p:nvSpPr>
        <p:spPr>
          <a:xfrm>
            <a:off x="7783701" y="2612585"/>
            <a:ext cx="305949" cy="965692"/>
          </a:xfrm>
          <a:prstGeom prst="rect">
            <a:avLst/>
          </a:prstGeom>
          <a:noFill/>
        </p:spPr>
        <p:txBody>
          <a:bodyPr wrap="square" rtlCol="0" anchor="ctr">
            <a:normAutofit fontScale="60000"/>
          </a:bodyPr>
          <a:lstStyle>
            <a:defPPr>
              <a:defRPr lang="zh-CN"/>
            </a:defPPr>
            <a:lvl1pPr>
              <a:lnSpc>
                <a:spcPct val="130000"/>
              </a:lnSpc>
              <a:defRPr sz="1200"/>
            </a:lvl1pPr>
          </a:lstStyle>
          <a:p>
            <a:pPr algn="ctr">
              <a:lnSpc>
                <a:spcPct val="120000"/>
              </a:lnSpc>
            </a:pPr>
            <a:r>
              <a:rPr lang="en-US" altLang="zh-CN" sz="4000" spc="150" dirty="0">
                <a:solidFill>
                  <a:srgbClr val="1AA3AA"/>
                </a:solidFill>
                <a:latin typeface="Arial" panose="020B0604020202020204" pitchFamily="34" charset="0"/>
                <a:ea typeface="微软雅黑" panose="020B0503020204020204" charset="-122"/>
                <a:sym typeface="Arial" panose="020B0604020202020204" pitchFamily="34" charset="0"/>
              </a:rPr>
              <a:t>3</a:t>
            </a:r>
            <a:endParaRPr lang="zh-CN" altLang="en-US" sz="4000" spc="150" dirty="0">
              <a:solidFill>
                <a:srgbClr val="1AA3AA"/>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bldLvl="0" animBg="1"/>
      <p:bldP spid="5"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456854" y="3422805"/>
            <a:ext cx="1349313" cy="824865"/>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itchFamily="2" charset="-122"/>
                <a:ea typeface="字魂27号-布丁体" pitchFamily="2" charset="-122"/>
                <a:cs typeface="+mn-ea"/>
                <a:sym typeface="华文细黑" panose="02010600040101010101" charset="-122"/>
              </a:rPr>
              <a:t>05</a:t>
            </a:r>
            <a:endParaRPr lang="zh-CN" altLang="en-US" sz="4800" dirty="0">
              <a:solidFill>
                <a:schemeClr val="accent1"/>
              </a:solidFill>
              <a:latin typeface="字魂27号-布丁体" pitchFamily="2" charset="-122"/>
              <a:ea typeface="字魂27号-布丁体" pitchFamily="2" charset="-122"/>
              <a:cs typeface="+mn-ea"/>
              <a:sym typeface="华文细黑" panose="02010600040101010101" charset="-122"/>
            </a:endParaRPr>
          </a:p>
        </p:txBody>
      </p:sp>
      <p:sp>
        <p:nvSpPr>
          <p:cNvPr id="12" name="文本框 11"/>
          <p:cNvSpPr txBox="1"/>
          <p:nvPr/>
        </p:nvSpPr>
        <p:spPr>
          <a:xfrm>
            <a:off x="4119210" y="3422805"/>
            <a:ext cx="1349313" cy="824865"/>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itchFamily="2" charset="-122"/>
                <a:ea typeface="字魂27号-布丁体" pitchFamily="2" charset="-122"/>
                <a:cs typeface="+mn-ea"/>
                <a:sym typeface="华文细黑" panose="02010600040101010101" charset="-122"/>
              </a:rPr>
              <a:t>06</a:t>
            </a:r>
            <a:endParaRPr lang="zh-CN" altLang="en-US" sz="4800" dirty="0">
              <a:solidFill>
                <a:schemeClr val="accent1"/>
              </a:solidFill>
              <a:latin typeface="字魂27号-布丁体" pitchFamily="2" charset="-122"/>
              <a:ea typeface="字魂27号-布丁体" pitchFamily="2" charset="-122"/>
              <a:cs typeface="+mn-ea"/>
              <a:sym typeface="华文细黑" panose="02010600040101010101" charset="-122"/>
            </a:endParaRPr>
          </a:p>
        </p:txBody>
      </p:sp>
      <p:sp>
        <p:nvSpPr>
          <p:cNvPr id="13" name="文本框 12"/>
          <p:cNvSpPr txBox="1"/>
          <p:nvPr/>
        </p:nvSpPr>
        <p:spPr>
          <a:xfrm>
            <a:off x="6781567" y="3422805"/>
            <a:ext cx="1349313" cy="824865"/>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itchFamily="2" charset="-122"/>
                <a:ea typeface="字魂27号-布丁体" pitchFamily="2" charset="-122"/>
                <a:cs typeface="+mn-ea"/>
                <a:sym typeface="华文细黑" panose="02010600040101010101" charset="-122"/>
              </a:rPr>
              <a:t>07</a:t>
            </a:r>
            <a:endParaRPr lang="zh-CN" altLang="en-US" sz="4800" dirty="0">
              <a:solidFill>
                <a:schemeClr val="accent1"/>
              </a:solidFill>
              <a:latin typeface="字魂27号-布丁体" pitchFamily="2" charset="-122"/>
              <a:ea typeface="字魂27号-布丁体" pitchFamily="2" charset="-122"/>
              <a:cs typeface="+mn-ea"/>
              <a:sym typeface="华文细黑" panose="02010600040101010101" charset="-122"/>
            </a:endParaRPr>
          </a:p>
        </p:txBody>
      </p:sp>
      <p:sp>
        <p:nvSpPr>
          <p:cNvPr id="14" name="文本框 13"/>
          <p:cNvSpPr txBox="1"/>
          <p:nvPr/>
        </p:nvSpPr>
        <p:spPr>
          <a:xfrm>
            <a:off x="9438391" y="3422805"/>
            <a:ext cx="1349313" cy="824865"/>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itchFamily="2" charset="-122"/>
                <a:ea typeface="字魂27号-布丁体" pitchFamily="2" charset="-122"/>
                <a:cs typeface="+mn-ea"/>
                <a:sym typeface="华文细黑" panose="02010600040101010101" charset="-122"/>
              </a:rPr>
              <a:t>08</a:t>
            </a:r>
            <a:endParaRPr lang="zh-CN" altLang="en-US" sz="4800" dirty="0">
              <a:solidFill>
                <a:schemeClr val="accent1"/>
              </a:solidFill>
              <a:latin typeface="字魂27号-布丁体" pitchFamily="2" charset="-122"/>
              <a:ea typeface="字魂27号-布丁体" pitchFamily="2" charset="-122"/>
              <a:cs typeface="+mn-ea"/>
              <a:sym typeface="华文细黑" panose="02010600040101010101" charset="-122"/>
            </a:endParaRPr>
          </a:p>
        </p:txBody>
      </p:sp>
      <p:cxnSp>
        <p:nvCxnSpPr>
          <p:cNvPr id="15" name="直接连接符 14"/>
          <p:cNvCxnSpPr/>
          <p:nvPr/>
        </p:nvCxnSpPr>
        <p:spPr>
          <a:xfrm flipH="1">
            <a:off x="330029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939890"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611362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8927648"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11408643" y="3443767"/>
            <a:ext cx="11776" cy="8598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1223010" y="4652010"/>
            <a:ext cx="1635760" cy="82486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a:cs typeface="+mn-ea"/>
                <a:sym typeface="华文细黑" panose="02010600040101010101" charset="-122"/>
              </a:rPr>
              <a:t>艺术类型审美</a:t>
            </a:r>
            <a:endParaRPr lang="zh-CN" altLang="en-US" sz="2400" dirty="0">
              <a:solidFill>
                <a:schemeClr val="bg2"/>
              </a:solidFill>
              <a:latin typeface="华文细黑" panose="02010600040101010101" charset="-122"/>
              <a:ea typeface="字魂27号-布丁体"/>
              <a:cs typeface="+mn-ea"/>
              <a:sym typeface="华文细黑" panose="02010600040101010101" charset="-122"/>
            </a:endParaRPr>
          </a:p>
        </p:txBody>
      </p:sp>
      <p:sp>
        <p:nvSpPr>
          <p:cNvPr id="22" name="矩形 21"/>
          <p:cNvSpPr/>
          <p:nvPr/>
        </p:nvSpPr>
        <p:spPr>
          <a:xfrm>
            <a:off x="3687136"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a:cs typeface="+mn-ea"/>
                <a:sym typeface="华文细黑" panose="02010600040101010101" charset="-122"/>
              </a:rPr>
              <a:t>语言艺术审美</a:t>
            </a:r>
            <a:endParaRPr lang="zh-CN" altLang="en-US" sz="2400" dirty="0">
              <a:solidFill>
                <a:schemeClr val="bg2"/>
              </a:solidFill>
              <a:latin typeface="华文细黑" panose="02010600040101010101" charset="-122"/>
              <a:ea typeface="字魂27号-布丁体"/>
              <a:cs typeface="+mn-ea"/>
              <a:sym typeface="华文细黑" panose="02010600040101010101" charset="-122"/>
            </a:endParaRPr>
          </a:p>
        </p:txBody>
      </p:sp>
      <p:sp>
        <p:nvSpPr>
          <p:cNvPr id="24" name="矩形 23"/>
          <p:cNvSpPr/>
          <p:nvPr/>
        </p:nvSpPr>
        <p:spPr>
          <a:xfrm>
            <a:off x="643626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a:cs typeface="+mn-ea"/>
                <a:sym typeface="华文细黑" panose="02010600040101010101" charset="-122"/>
              </a:rPr>
              <a:t>表演艺术审美</a:t>
            </a:r>
            <a:endParaRPr lang="zh-CN" altLang="en-US" sz="2400" dirty="0">
              <a:solidFill>
                <a:schemeClr val="bg2"/>
              </a:solidFill>
              <a:latin typeface="华文细黑" panose="02010600040101010101" charset="-122"/>
              <a:ea typeface="字魂27号-布丁体"/>
              <a:cs typeface="+mn-ea"/>
              <a:sym typeface="华文细黑" panose="02010600040101010101" charset="-122"/>
            </a:endParaRPr>
          </a:p>
        </p:txBody>
      </p:sp>
      <p:sp>
        <p:nvSpPr>
          <p:cNvPr id="26" name="矩形 25"/>
          <p:cNvSpPr/>
          <p:nvPr/>
        </p:nvSpPr>
        <p:spPr>
          <a:xfrm>
            <a:off x="914161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a:cs typeface="+mn-ea"/>
                <a:sym typeface="华文细黑" panose="02010600040101010101" charset="-122"/>
              </a:rPr>
              <a:t>造型艺术审美</a:t>
            </a:r>
            <a:endParaRPr lang="zh-CN" altLang="en-US" sz="2400" dirty="0">
              <a:solidFill>
                <a:schemeClr val="bg2"/>
              </a:solidFill>
              <a:latin typeface="华文细黑" panose="02010600040101010101" charset="-122"/>
              <a:ea typeface="字魂27号-布丁体"/>
              <a:cs typeface="+mn-ea"/>
              <a:sym typeface="华文细黑" panose="02010600040101010101" charset="-122"/>
            </a:endParaRPr>
          </a:p>
        </p:txBody>
      </p:sp>
      <p:pic>
        <p:nvPicPr>
          <p:cNvPr id="29" name="图片 28"/>
          <p:cNvPicPr>
            <a:picLocks noChangeAspect="1"/>
          </p:cNvPicPr>
          <p:nvPr/>
        </p:nvPicPr>
        <p:blipFill rotWithShape="1">
          <a:blip r:embed="rId1">
            <a:extLst>
              <a:ext uri="{28A0092B-C50C-407E-A947-70E740481C1C}">
                <a14:useLocalDpi xmlns:a14="http://schemas.microsoft.com/office/drawing/2010/main" val="0"/>
              </a:ext>
            </a:extLst>
          </a:blip>
          <a:srcRect t="30892" b="36686"/>
          <a:stretch>
            <a:fillRect/>
          </a:stretch>
        </p:blipFill>
        <p:spPr>
          <a:xfrm>
            <a:off x="4519382" y="1706509"/>
            <a:ext cx="3212037" cy="1041400"/>
          </a:xfrm>
          <a:prstGeom prst="rect">
            <a:avLst/>
          </a:prstGeom>
        </p:spPr>
      </p:pic>
      <p:sp>
        <p:nvSpPr>
          <p:cNvPr id="30" name="TextBox 29"/>
          <p:cNvSpPr txBox="1"/>
          <p:nvPr/>
        </p:nvSpPr>
        <p:spPr>
          <a:xfrm>
            <a:off x="5093176" y="875512"/>
            <a:ext cx="1571625" cy="829945"/>
          </a:xfrm>
          <a:prstGeom prst="rect">
            <a:avLst/>
          </a:prstGeom>
          <a:noFill/>
          <a:ln>
            <a:noFill/>
          </a:ln>
        </p:spPr>
        <p:txBody>
          <a:bodyPr wrap="none" rtlCol="0">
            <a:spAutoFit/>
          </a:bodyPr>
          <a:lstStyle/>
          <a:p>
            <a:pPr algn="l"/>
            <a:r>
              <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a:sym typeface="华文细黑" panose="02010600040101010101" charset="-122"/>
              </a:rPr>
              <a:t>目</a:t>
            </a:r>
            <a:r>
              <a:rPr lang="en-US" altLang="zh-CN"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a:sym typeface="华文细黑" panose="02010600040101010101" charset="-122"/>
              </a:rPr>
              <a:t> </a:t>
            </a:r>
            <a:r>
              <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a:sym typeface="华文细黑" panose="02010600040101010101" charset="-122"/>
              </a:rPr>
              <a:t>录</a:t>
            </a:r>
            <a:endPar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a:sym typeface="华文细黑"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6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30"/>
                                        </p:tgtEl>
                                      </p:cBhvr>
                                    </p:animEffect>
                                    <p:animScale>
                                      <p:cBhvr>
                                        <p:cTn id="15" dur="250" autoRev="1" fill="hold"/>
                                        <p:tgtEl>
                                          <p:spTgt spid="30"/>
                                        </p:tgtEl>
                                      </p:cBhvr>
                                      <p:by x="105000" y="105000"/>
                                    </p:animScale>
                                  </p:childTnLst>
                                </p:cTn>
                              </p:par>
                            </p:childTnLst>
                          </p:cTn>
                        </p:par>
                        <p:par>
                          <p:cTn id="16" fill="hold">
                            <p:stCondLst>
                              <p:cond delay="1100"/>
                            </p:stCondLst>
                            <p:childTnLst>
                              <p:par>
                                <p:cTn id="17" presetID="16" presetClass="entr" presetSubtype="37"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barn(outVertical)">
                                      <p:cBhvr>
                                        <p:cTn id="19" dur="500"/>
                                        <p:tgtEl>
                                          <p:spTgt spid="29"/>
                                        </p:tgtEl>
                                      </p:cBhvr>
                                    </p:animEffect>
                                  </p:childTnLst>
                                </p:cTn>
                              </p:par>
                              <p:par>
                                <p:cTn id="20" presetID="47"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childTnLst>
                          </p:cTn>
                        </p:par>
                        <p:par>
                          <p:cTn id="45" fill="hold">
                            <p:stCondLst>
                              <p:cond delay="1600"/>
                            </p:stCondLst>
                            <p:childTnLst>
                              <p:par>
                                <p:cTn id="46" presetID="53" presetClass="entr" presetSubtype="16"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500" fill="hold"/>
                                        <p:tgtEl>
                                          <p:spTgt spid="13"/>
                                        </p:tgtEl>
                                        <p:attrNameLst>
                                          <p:attrName>ppt_w</p:attrName>
                                        </p:attrNameLst>
                                      </p:cBhvr>
                                      <p:tavLst>
                                        <p:tav tm="0">
                                          <p:val>
                                            <p:fltVal val="0"/>
                                          </p:val>
                                        </p:tav>
                                        <p:tav tm="100000">
                                          <p:val>
                                            <p:strVal val="#ppt_w"/>
                                          </p:val>
                                        </p:tav>
                                      </p:tavLst>
                                    </p:anim>
                                    <p:anim calcmode="lin" valueType="num">
                                      <p:cBhvr>
                                        <p:cTn id="59" dur="500" fill="hold"/>
                                        <p:tgtEl>
                                          <p:spTgt spid="13"/>
                                        </p:tgtEl>
                                        <p:attrNameLst>
                                          <p:attrName>ppt_h</p:attrName>
                                        </p:attrNameLst>
                                      </p:cBhvr>
                                      <p:tavLst>
                                        <p:tav tm="0">
                                          <p:val>
                                            <p:fltVal val="0"/>
                                          </p:val>
                                        </p:tav>
                                        <p:tav tm="100000">
                                          <p:val>
                                            <p:strVal val="#ppt_h"/>
                                          </p:val>
                                        </p:tav>
                                      </p:tavLst>
                                    </p:anim>
                                    <p:animEffect transition="in" filter="fade">
                                      <p:cBhvr>
                                        <p:cTn id="60" dur="500"/>
                                        <p:tgtEl>
                                          <p:spTgt spid="13"/>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Effect transition="in" filter="fade">
                                      <p:cBhvr>
                                        <p:cTn id="65" dur="500"/>
                                        <p:tgtEl>
                                          <p:spTgt spid="14"/>
                                        </p:tgtEl>
                                      </p:cBhvr>
                                    </p:animEffect>
                                  </p:childTnLst>
                                </p:cTn>
                              </p:par>
                              <p:par>
                                <p:cTn id="66" presetID="23" presetClass="entr" presetSubtype="32" fill="hold" grpId="0" nodeType="withEffect">
                                  <p:stCondLst>
                                    <p:cond delay="50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strVal val="4*#ppt_w"/>
                                          </p:val>
                                        </p:tav>
                                        <p:tav tm="100000">
                                          <p:val>
                                            <p:strVal val="#ppt_w"/>
                                          </p:val>
                                        </p:tav>
                                      </p:tavLst>
                                    </p:anim>
                                    <p:anim calcmode="lin" valueType="num">
                                      <p:cBhvr>
                                        <p:cTn id="69" dur="500" fill="hold"/>
                                        <p:tgtEl>
                                          <p:spTgt spid="20"/>
                                        </p:tgtEl>
                                        <p:attrNameLst>
                                          <p:attrName>ppt_h</p:attrName>
                                        </p:attrNameLst>
                                      </p:cBhvr>
                                      <p:tavLst>
                                        <p:tav tm="0">
                                          <p:val>
                                            <p:strVal val="4*#ppt_h"/>
                                          </p:val>
                                        </p:tav>
                                        <p:tav tm="100000">
                                          <p:val>
                                            <p:strVal val="#ppt_h"/>
                                          </p:val>
                                        </p:tav>
                                      </p:tavLst>
                                    </p:anim>
                                  </p:childTnLst>
                                </p:cTn>
                              </p:par>
                              <p:par>
                                <p:cTn id="70" presetID="23" presetClass="entr" presetSubtype="32" fill="hold" grpId="0" nodeType="withEffect">
                                  <p:stCondLst>
                                    <p:cond delay="500"/>
                                  </p:stCondLst>
                                  <p:childTnLst>
                                    <p:set>
                                      <p:cBhvr>
                                        <p:cTn id="71" dur="1" fill="hold">
                                          <p:stCondLst>
                                            <p:cond delay="0"/>
                                          </p:stCondLst>
                                        </p:cTn>
                                        <p:tgtEl>
                                          <p:spTgt spid="22"/>
                                        </p:tgtEl>
                                        <p:attrNameLst>
                                          <p:attrName>style.visibility</p:attrName>
                                        </p:attrNameLst>
                                      </p:cBhvr>
                                      <p:to>
                                        <p:strVal val="visible"/>
                                      </p:to>
                                    </p:set>
                                    <p:anim calcmode="lin" valueType="num">
                                      <p:cBhvr>
                                        <p:cTn id="72" dur="500" fill="hold"/>
                                        <p:tgtEl>
                                          <p:spTgt spid="22"/>
                                        </p:tgtEl>
                                        <p:attrNameLst>
                                          <p:attrName>ppt_w</p:attrName>
                                        </p:attrNameLst>
                                      </p:cBhvr>
                                      <p:tavLst>
                                        <p:tav tm="0">
                                          <p:val>
                                            <p:strVal val="4*#ppt_w"/>
                                          </p:val>
                                        </p:tav>
                                        <p:tav tm="100000">
                                          <p:val>
                                            <p:strVal val="#ppt_w"/>
                                          </p:val>
                                        </p:tav>
                                      </p:tavLst>
                                    </p:anim>
                                    <p:anim calcmode="lin" valueType="num">
                                      <p:cBhvr>
                                        <p:cTn id="73" dur="500" fill="hold"/>
                                        <p:tgtEl>
                                          <p:spTgt spid="22"/>
                                        </p:tgtEl>
                                        <p:attrNameLst>
                                          <p:attrName>ppt_h</p:attrName>
                                        </p:attrNameLst>
                                      </p:cBhvr>
                                      <p:tavLst>
                                        <p:tav tm="0">
                                          <p:val>
                                            <p:strVal val="4*#ppt_h"/>
                                          </p:val>
                                        </p:tav>
                                        <p:tav tm="100000">
                                          <p:val>
                                            <p:strVal val="#ppt_h"/>
                                          </p:val>
                                        </p:tav>
                                      </p:tavLst>
                                    </p:anim>
                                  </p:childTnLst>
                                </p:cTn>
                              </p:par>
                              <p:par>
                                <p:cTn id="74" presetID="23" presetClass="entr" presetSubtype="32" fill="hold" grpId="0" nodeType="withEffect">
                                  <p:stCondLst>
                                    <p:cond delay="500"/>
                                  </p:stCondLst>
                                  <p:childTnLst>
                                    <p:set>
                                      <p:cBhvr>
                                        <p:cTn id="75" dur="1" fill="hold">
                                          <p:stCondLst>
                                            <p:cond delay="0"/>
                                          </p:stCondLst>
                                        </p:cTn>
                                        <p:tgtEl>
                                          <p:spTgt spid="24"/>
                                        </p:tgtEl>
                                        <p:attrNameLst>
                                          <p:attrName>style.visibility</p:attrName>
                                        </p:attrNameLst>
                                      </p:cBhvr>
                                      <p:to>
                                        <p:strVal val="visible"/>
                                      </p:to>
                                    </p:set>
                                    <p:anim calcmode="lin" valueType="num">
                                      <p:cBhvr>
                                        <p:cTn id="76" dur="500" fill="hold"/>
                                        <p:tgtEl>
                                          <p:spTgt spid="24"/>
                                        </p:tgtEl>
                                        <p:attrNameLst>
                                          <p:attrName>ppt_w</p:attrName>
                                        </p:attrNameLst>
                                      </p:cBhvr>
                                      <p:tavLst>
                                        <p:tav tm="0">
                                          <p:val>
                                            <p:strVal val="4*#ppt_w"/>
                                          </p:val>
                                        </p:tav>
                                        <p:tav tm="100000">
                                          <p:val>
                                            <p:strVal val="#ppt_w"/>
                                          </p:val>
                                        </p:tav>
                                      </p:tavLst>
                                    </p:anim>
                                    <p:anim calcmode="lin" valueType="num">
                                      <p:cBhvr>
                                        <p:cTn id="77" dur="500" fill="hold"/>
                                        <p:tgtEl>
                                          <p:spTgt spid="24"/>
                                        </p:tgtEl>
                                        <p:attrNameLst>
                                          <p:attrName>ppt_h</p:attrName>
                                        </p:attrNameLst>
                                      </p:cBhvr>
                                      <p:tavLst>
                                        <p:tav tm="0">
                                          <p:val>
                                            <p:strVal val="4*#ppt_h"/>
                                          </p:val>
                                        </p:tav>
                                        <p:tav tm="100000">
                                          <p:val>
                                            <p:strVal val="#ppt_h"/>
                                          </p:val>
                                        </p:tav>
                                      </p:tavLst>
                                    </p:anim>
                                  </p:childTnLst>
                                </p:cTn>
                              </p:par>
                              <p:par>
                                <p:cTn id="78" presetID="23" presetClass="entr" presetSubtype="32" fill="hold" grpId="0" nodeType="withEffect">
                                  <p:stCondLst>
                                    <p:cond delay="50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fill="hold"/>
                                        <p:tgtEl>
                                          <p:spTgt spid="26"/>
                                        </p:tgtEl>
                                        <p:attrNameLst>
                                          <p:attrName>ppt_w</p:attrName>
                                        </p:attrNameLst>
                                      </p:cBhvr>
                                      <p:tavLst>
                                        <p:tav tm="0">
                                          <p:val>
                                            <p:strVal val="4*#ppt_w"/>
                                          </p:val>
                                        </p:tav>
                                        <p:tav tm="100000">
                                          <p:val>
                                            <p:strVal val="#ppt_w"/>
                                          </p:val>
                                        </p:tav>
                                      </p:tavLst>
                                    </p:anim>
                                    <p:anim calcmode="lin" valueType="num">
                                      <p:cBhvr>
                                        <p:cTn id="81" dur="500" fill="hold"/>
                                        <p:tgtEl>
                                          <p:spTgt spid="2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20" grpId="0"/>
      <p:bldP spid="22" grpId="0"/>
      <p:bldP spid="24" grpId="0"/>
      <p:bldP spid="26" grpId="0"/>
      <p:bldP spid="30" grpId="0"/>
      <p:bldP spid="30"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81660" y="1134110"/>
            <a:ext cx="11000740" cy="512508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 name="文本框 3"/>
          <p:cNvSpPr txBox="1"/>
          <p:nvPr/>
        </p:nvSpPr>
        <p:spPr>
          <a:xfrm>
            <a:off x="1009650" y="1365885"/>
            <a:ext cx="10144125" cy="466153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浪漫型艺术强调精神对外在形象的超出，对具体现实的超出，“用精神本身表现精神，所以它是精神与精神的统一”，具有内向性、主观性、抒情性。浪漫型艺术作品中的精神占据主体性，“理念”超越“形象”，内容压倒形式，使艺术达成理想。</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浪漫型艺术的特点：首先，表现在形象本身不再仅仅是外在形象，而是能让观众直观地看出它本身所蕴含的更高的精神世界，如《西斯廷圣母》。其次，浪漫型艺术中，外在的形象不再作为浪漫型艺术作品的重要因素，而成为一种手段，关注的中心完全在精神内容上，作品的内容被集中到人的内心生活。例如，爱德华·蒙克的《呐喊》，画面主体是在血红色映衬下一个极其痛苦的表情，表现内在的情感，是心灵的呼唤，是生命的呐喊，讴歌生命与现实的顽强抗争。</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浪漫型艺术的典型代表形式是绘画、音乐和诗。绘画可以从色彩与线条的显现中赋予其意义的存在；音乐相对于绘画的色彩和线条而言，是通过声音回到单纯的内心生活；诗歌则是借助文字来表达观念和情感。</a:t>
            </a:r>
            <a:endParaRPr lang="zh-CN" altLang="en-US">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4924425" y="29210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审美认知</a:t>
            </a:r>
            <a:endParaRPr lang="zh-CN" altLang="en-US" sz="3200">
              <a:latin typeface="方正正粗黑简体" panose="02000000000000000000" charset="-122"/>
              <a:ea typeface="方正正粗黑简体" panose="02000000000000000000"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bldLvl="0" animBg="1"/>
      <p:bldP spid="5"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397000" y="1153160"/>
            <a:ext cx="9842500" cy="483743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13" name="文本框 12"/>
          <p:cNvSpPr txBox="1"/>
          <p:nvPr/>
        </p:nvSpPr>
        <p:spPr>
          <a:xfrm>
            <a:off x="5527675" y="37338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思维导图</a:t>
            </a:r>
            <a:endParaRPr lang="zh-CN" altLang="en-US" sz="3200">
              <a:latin typeface="方正正粗黑简体" panose="02000000000000000000" charset="-122"/>
              <a:ea typeface="方正正粗黑简体" panose="02000000000000000000" charset="-122"/>
            </a:endParaRPr>
          </a:p>
        </p:txBody>
      </p:sp>
      <p:pic>
        <p:nvPicPr>
          <p:cNvPr id="2" name="图片 1"/>
          <p:cNvPicPr>
            <a:picLocks noChangeAspect="1"/>
          </p:cNvPicPr>
          <p:nvPr/>
        </p:nvPicPr>
        <p:blipFill>
          <a:blip r:embed="rId1"/>
          <a:stretch>
            <a:fillRect/>
          </a:stretch>
        </p:blipFill>
        <p:spPr>
          <a:xfrm>
            <a:off x="2242820" y="1433830"/>
            <a:ext cx="7705725" cy="4276725"/>
          </a:xfrm>
          <a:prstGeom prst="rect">
            <a:avLst/>
          </a:prstGeom>
        </p:spPr>
      </p:pic>
    </p:spTree>
  </p:cSld>
  <p:clrMapOvr>
    <a:masterClrMapping/>
  </p:clrMapOvr>
  <p:transition spd="slow">
    <p:comb/>
  </p:transition>
  <p:timing>
    <p:tnLst>
      <p:par>
        <p:cTn id="1" dur="indefinite" restart="never" nodeType="tmRoot"/>
      </p:par>
    </p:tnLst>
    <p:bldLst>
      <p:bldP spid="5"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397000" y="1479550"/>
            <a:ext cx="9842500" cy="451104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358300"/>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开展“浪漫型艺术作品研讨会”活动</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13" name="文本框 12"/>
          <p:cNvSpPr txBox="1"/>
          <p:nvPr/>
        </p:nvSpPr>
        <p:spPr>
          <a:xfrm>
            <a:off x="9392920" y="81851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实践活动</a:t>
            </a:r>
            <a:endParaRPr lang="zh-CN" altLang="en-US" sz="3200">
              <a:latin typeface="方正正粗黑简体" panose="02000000000000000000" charset="-122"/>
              <a:ea typeface="方正正粗黑简体" panose="02000000000000000000" charset="-122"/>
            </a:endParaRPr>
          </a:p>
        </p:txBody>
      </p:sp>
      <p:grpSp>
        <p:nvGrpSpPr>
          <p:cNvPr id="2" name="组合 39"/>
          <p:cNvGrpSpPr/>
          <p:nvPr/>
        </p:nvGrpSpPr>
        <p:grpSpPr>
          <a:xfrm>
            <a:off x="2057321" y="2303513"/>
            <a:ext cx="779057" cy="600075"/>
            <a:chOff x="4525013" y="1808163"/>
            <a:chExt cx="1782762" cy="1373187"/>
          </a:xfrm>
          <a:solidFill>
            <a:schemeClr val="accent1"/>
          </a:solidFill>
        </p:grpSpPr>
        <p:sp>
          <p:nvSpPr>
            <p:cNvPr id="6" name="Freeform 8"/>
            <p:cNvSpPr/>
            <p:nvPr/>
          </p:nvSpPr>
          <p:spPr bwMode="auto">
            <a:xfrm>
              <a:off x="4525013" y="1808163"/>
              <a:ext cx="1187450" cy="1373187"/>
            </a:xfrm>
            <a:custGeom>
              <a:avLst/>
              <a:gdLst>
                <a:gd name="T0" fmla="*/ 0 w 1240"/>
                <a:gd name="T1" fmla="*/ 0 h 1434"/>
                <a:gd name="T2" fmla="*/ 1136953689 w 1240"/>
                <a:gd name="T3" fmla="*/ 658313892 h 1434"/>
                <a:gd name="T4" fmla="*/ 0 w 1240"/>
                <a:gd name="T5" fmla="*/ 1314793994 h 1434"/>
                <a:gd name="T6" fmla="*/ 305326912 w 1240"/>
                <a:gd name="T7" fmla="*/ 658313892 h 1434"/>
                <a:gd name="T8" fmla="*/ 0 w 1240"/>
                <a:gd name="T9" fmla="*/ 0 h 1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0" h="1434">
                  <a:moveTo>
                    <a:pt x="0" y="0"/>
                  </a:moveTo>
                  <a:lnTo>
                    <a:pt x="1240" y="718"/>
                  </a:lnTo>
                  <a:lnTo>
                    <a:pt x="0" y="1434"/>
                  </a:lnTo>
                  <a:lnTo>
                    <a:pt x="333"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7" name="Freeform 9"/>
            <p:cNvSpPr/>
            <p:nvPr/>
          </p:nvSpPr>
          <p:spPr bwMode="auto">
            <a:xfrm>
              <a:off x="5120325" y="1808163"/>
              <a:ext cx="1187450" cy="1373187"/>
            </a:xfrm>
            <a:custGeom>
              <a:avLst/>
              <a:gdLst>
                <a:gd name="T0" fmla="*/ 0 w 1240"/>
                <a:gd name="T1" fmla="*/ 0 h 1434"/>
                <a:gd name="T2" fmla="*/ 99942112 w 1240"/>
                <a:gd name="T3" fmla="*/ 214547541 h 1434"/>
                <a:gd name="T4" fmla="*/ 866469816 w 1240"/>
                <a:gd name="T5" fmla="*/ 658313892 h 1434"/>
                <a:gd name="T6" fmla="*/ 99942112 w 1240"/>
                <a:gd name="T7" fmla="*/ 1100246453 h 1434"/>
                <a:gd name="T8" fmla="*/ 0 w 1240"/>
                <a:gd name="T9" fmla="*/ 1314793994 h 1434"/>
                <a:gd name="T10" fmla="*/ 1136954646 w 1240"/>
                <a:gd name="T11" fmla="*/ 658313892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0" h="1434">
                  <a:moveTo>
                    <a:pt x="0" y="0"/>
                  </a:moveTo>
                  <a:lnTo>
                    <a:pt x="109" y="234"/>
                  </a:lnTo>
                  <a:lnTo>
                    <a:pt x="945" y="718"/>
                  </a:lnTo>
                  <a:lnTo>
                    <a:pt x="109" y="1200"/>
                  </a:lnTo>
                  <a:lnTo>
                    <a:pt x="0" y="1434"/>
                  </a:lnTo>
                  <a:lnTo>
                    <a:pt x="1240"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8" name="Freeform 21"/>
            <p:cNvSpPr/>
            <p:nvPr/>
          </p:nvSpPr>
          <p:spPr bwMode="auto">
            <a:xfrm>
              <a:off x="5220338" y="2398713"/>
              <a:ext cx="211137" cy="209550"/>
            </a:xfrm>
            <a:custGeom>
              <a:avLst/>
              <a:gdLst>
                <a:gd name="T0" fmla="*/ 165266259 w 129"/>
                <a:gd name="T1" fmla="*/ 0 h 128"/>
                <a:gd name="T2" fmla="*/ 63974511 w 129"/>
                <a:gd name="T3" fmla="*/ 47967305 h 128"/>
                <a:gd name="T4" fmla="*/ 63974511 w 129"/>
                <a:gd name="T5" fmla="*/ 277142972 h 128"/>
                <a:gd name="T6" fmla="*/ 295881500 w 129"/>
                <a:gd name="T7" fmla="*/ 277142972 h 128"/>
                <a:gd name="T8" fmla="*/ 343861974 w 129"/>
                <a:gd name="T9" fmla="*/ 175879571 h 128"/>
                <a:gd name="T10" fmla="*/ 165266259 w 129"/>
                <a:gd name="T11" fmla="*/ 175879571 h 128"/>
                <a:gd name="T12" fmla="*/ 165266259 w 129"/>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sp>
          <p:nvSpPr>
            <p:cNvPr id="9" name="Freeform 22"/>
            <p:cNvSpPr/>
            <p:nvPr/>
          </p:nvSpPr>
          <p:spPr bwMode="auto">
            <a:xfrm>
              <a:off x="5337813" y="2381250"/>
              <a:ext cx="109537" cy="109538"/>
            </a:xfrm>
            <a:custGeom>
              <a:avLst/>
              <a:gdLst>
                <a:gd name="T0" fmla="*/ 126971102 w 68"/>
                <a:gd name="T1" fmla="*/ 51824361 h 68"/>
                <a:gd name="T2" fmla="*/ 0 w 68"/>
                <a:gd name="T3" fmla="*/ 5182114 h 68"/>
                <a:gd name="T4" fmla="*/ 0 w 68"/>
                <a:gd name="T5" fmla="*/ 176203149 h 68"/>
                <a:gd name="T6" fmla="*/ 171022695 w 68"/>
                <a:gd name="T7" fmla="*/ 176203149 h 68"/>
                <a:gd name="T8" fmla="*/ 126971102 w 68"/>
                <a:gd name="T9" fmla="*/ 51824361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grpSp>
      <p:grpSp>
        <p:nvGrpSpPr>
          <p:cNvPr id="11" name="组合 39"/>
          <p:cNvGrpSpPr/>
          <p:nvPr/>
        </p:nvGrpSpPr>
        <p:grpSpPr>
          <a:xfrm>
            <a:off x="2101052" y="4206218"/>
            <a:ext cx="779057" cy="600075"/>
            <a:chOff x="4525013" y="1808163"/>
            <a:chExt cx="1782762" cy="1373187"/>
          </a:xfrm>
          <a:solidFill>
            <a:schemeClr val="accent2"/>
          </a:solidFill>
        </p:grpSpPr>
        <p:sp>
          <p:nvSpPr>
            <p:cNvPr id="12" name="Freeform 8"/>
            <p:cNvSpPr/>
            <p:nvPr/>
          </p:nvSpPr>
          <p:spPr bwMode="auto">
            <a:xfrm>
              <a:off x="4525013" y="1808163"/>
              <a:ext cx="1187450" cy="1373187"/>
            </a:xfrm>
            <a:custGeom>
              <a:avLst/>
              <a:gdLst>
                <a:gd name="T0" fmla="*/ 0 w 1240"/>
                <a:gd name="T1" fmla="*/ 0 h 1434"/>
                <a:gd name="T2" fmla="*/ 1136953689 w 1240"/>
                <a:gd name="T3" fmla="*/ 658313892 h 1434"/>
                <a:gd name="T4" fmla="*/ 0 w 1240"/>
                <a:gd name="T5" fmla="*/ 1314793994 h 1434"/>
                <a:gd name="T6" fmla="*/ 305326912 w 1240"/>
                <a:gd name="T7" fmla="*/ 658313892 h 1434"/>
                <a:gd name="T8" fmla="*/ 0 w 1240"/>
                <a:gd name="T9" fmla="*/ 0 h 1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0" h="1434">
                  <a:moveTo>
                    <a:pt x="0" y="0"/>
                  </a:moveTo>
                  <a:lnTo>
                    <a:pt x="1240" y="718"/>
                  </a:lnTo>
                  <a:lnTo>
                    <a:pt x="0" y="1434"/>
                  </a:lnTo>
                  <a:lnTo>
                    <a:pt x="333"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10" name="Freeform 9"/>
            <p:cNvSpPr/>
            <p:nvPr/>
          </p:nvSpPr>
          <p:spPr bwMode="auto">
            <a:xfrm>
              <a:off x="5120325" y="1808163"/>
              <a:ext cx="1187450" cy="1373187"/>
            </a:xfrm>
            <a:custGeom>
              <a:avLst/>
              <a:gdLst>
                <a:gd name="T0" fmla="*/ 0 w 1240"/>
                <a:gd name="T1" fmla="*/ 0 h 1434"/>
                <a:gd name="T2" fmla="*/ 99942112 w 1240"/>
                <a:gd name="T3" fmla="*/ 214547541 h 1434"/>
                <a:gd name="T4" fmla="*/ 866469816 w 1240"/>
                <a:gd name="T5" fmla="*/ 658313892 h 1434"/>
                <a:gd name="T6" fmla="*/ 99942112 w 1240"/>
                <a:gd name="T7" fmla="*/ 1100246453 h 1434"/>
                <a:gd name="T8" fmla="*/ 0 w 1240"/>
                <a:gd name="T9" fmla="*/ 1314793994 h 1434"/>
                <a:gd name="T10" fmla="*/ 1136954646 w 1240"/>
                <a:gd name="T11" fmla="*/ 658313892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0" h="1434">
                  <a:moveTo>
                    <a:pt x="0" y="0"/>
                  </a:moveTo>
                  <a:lnTo>
                    <a:pt x="109" y="234"/>
                  </a:lnTo>
                  <a:lnTo>
                    <a:pt x="945" y="718"/>
                  </a:lnTo>
                  <a:lnTo>
                    <a:pt x="109" y="1200"/>
                  </a:lnTo>
                  <a:lnTo>
                    <a:pt x="0" y="1434"/>
                  </a:lnTo>
                  <a:lnTo>
                    <a:pt x="1240"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14" name="Freeform 21"/>
            <p:cNvSpPr/>
            <p:nvPr/>
          </p:nvSpPr>
          <p:spPr bwMode="auto">
            <a:xfrm>
              <a:off x="5220338" y="2398713"/>
              <a:ext cx="211137" cy="209550"/>
            </a:xfrm>
            <a:custGeom>
              <a:avLst/>
              <a:gdLst>
                <a:gd name="T0" fmla="*/ 165266259 w 129"/>
                <a:gd name="T1" fmla="*/ 0 h 128"/>
                <a:gd name="T2" fmla="*/ 63974511 w 129"/>
                <a:gd name="T3" fmla="*/ 47967305 h 128"/>
                <a:gd name="T4" fmla="*/ 63974511 w 129"/>
                <a:gd name="T5" fmla="*/ 277142972 h 128"/>
                <a:gd name="T6" fmla="*/ 295881500 w 129"/>
                <a:gd name="T7" fmla="*/ 277142972 h 128"/>
                <a:gd name="T8" fmla="*/ 343861974 w 129"/>
                <a:gd name="T9" fmla="*/ 175879571 h 128"/>
                <a:gd name="T10" fmla="*/ 165266259 w 129"/>
                <a:gd name="T11" fmla="*/ 175879571 h 128"/>
                <a:gd name="T12" fmla="*/ 165266259 w 129"/>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sp>
          <p:nvSpPr>
            <p:cNvPr id="15" name="Freeform 22"/>
            <p:cNvSpPr/>
            <p:nvPr/>
          </p:nvSpPr>
          <p:spPr bwMode="auto">
            <a:xfrm>
              <a:off x="5337813" y="2381250"/>
              <a:ext cx="109537" cy="109538"/>
            </a:xfrm>
            <a:custGeom>
              <a:avLst/>
              <a:gdLst>
                <a:gd name="T0" fmla="*/ 126971102 w 68"/>
                <a:gd name="T1" fmla="*/ 51824361 h 68"/>
                <a:gd name="T2" fmla="*/ 0 w 68"/>
                <a:gd name="T3" fmla="*/ 5182114 h 68"/>
                <a:gd name="T4" fmla="*/ 0 w 68"/>
                <a:gd name="T5" fmla="*/ 176203149 h 68"/>
                <a:gd name="T6" fmla="*/ 171022695 w 68"/>
                <a:gd name="T7" fmla="*/ 176203149 h 68"/>
                <a:gd name="T8" fmla="*/ 126971102 w 68"/>
                <a:gd name="T9" fmla="*/ 51824361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grpSp>
      <p:sp>
        <p:nvSpPr>
          <p:cNvPr id="16" name="1"/>
          <p:cNvSpPr/>
          <p:nvPr>
            <p:custDataLst>
              <p:tags r:id="rId1"/>
            </p:custDataLst>
          </p:nvPr>
        </p:nvSpPr>
        <p:spPr>
          <a:xfrm>
            <a:off x="3154680" y="2116456"/>
            <a:ext cx="7458710" cy="922655"/>
          </a:xfrm>
          <a:prstGeom prst="rect">
            <a:avLst/>
          </a:prstGeom>
          <a:ln w="12700">
            <a:miter lim="400000"/>
          </a:ln>
        </p:spPr>
        <p:txBody>
          <a:bodyPr wrap="square" lIns="19050" tIns="19050" rIns="19050" bIns="19050" anchor="ctr">
            <a:spAutoFit/>
          </a:bodyPr>
          <a:lstStyle>
            <a:lvl1pPr algn="l">
              <a:lnSpc>
                <a:spcPct val="130000"/>
              </a:lnSpc>
              <a:defRPr sz="2400">
                <a:solidFill>
                  <a:srgbClr val="53585F"/>
                </a:solidFill>
                <a:latin typeface="Lato Light"/>
                <a:ea typeface="Lato Light"/>
                <a:cs typeface="Lato Light"/>
                <a:sym typeface="Lato Light"/>
              </a:defRPr>
            </a:lvl1pPr>
          </a:lstStyle>
          <a:p>
            <a:pPr algn="just">
              <a:lnSpc>
                <a:spcPct val="120000"/>
              </a:lnSpc>
              <a:spcBef>
                <a:spcPts val="0"/>
              </a:spcBef>
              <a:spcAft>
                <a:spcPts val="0"/>
              </a:spcAft>
            </a:pPr>
            <a:r>
              <a:rPr lang="zh-CN" altLang="en-US" sz="1600" b="1" dirty="0">
                <a:solidFill>
                  <a:schemeClr val="tx1">
                    <a:lumMod val="65000"/>
                    <a:lumOff val="35000"/>
                  </a:schemeClr>
                </a:solidFill>
                <a:latin typeface="微软雅黑" panose="020B0503020204020204" charset="-122"/>
                <a:ea typeface="微软雅黑" panose="020B0503020204020204" charset="-122"/>
              </a:rPr>
              <a:t>活动目标</a:t>
            </a:r>
            <a:endParaRPr lang="zh-CN" altLang="en-US" sz="1600" b="1" dirty="0">
              <a:solidFill>
                <a:schemeClr val="tx1">
                  <a:lumMod val="65000"/>
                  <a:lumOff val="35000"/>
                </a:schemeClr>
              </a:solidFill>
              <a:latin typeface="微软雅黑" panose="020B0503020204020204" charset="-122"/>
              <a:ea typeface="微软雅黑" panose="020B0503020204020204" charset="-122"/>
            </a:endParaRPr>
          </a:p>
          <a:p>
            <a:pPr algn="just">
              <a:lnSpc>
                <a:spcPct val="120000"/>
              </a:lnSpc>
              <a:spcBef>
                <a:spcPts val="0"/>
              </a:spcBef>
              <a:spcAft>
                <a:spcPts val="0"/>
              </a:spcAft>
            </a:pPr>
            <a:r>
              <a:rPr lang="zh-CN" altLang="en-US" sz="1600" dirty="0">
                <a:solidFill>
                  <a:schemeClr val="tx1">
                    <a:lumMod val="65000"/>
                    <a:lumOff val="35000"/>
                  </a:schemeClr>
                </a:solidFill>
                <a:latin typeface="微软雅黑" panose="020B0503020204020204" charset="-122"/>
                <a:ea typeface="微软雅黑" panose="020B0503020204020204" charset="-122"/>
              </a:rPr>
              <a:t>通过开展“浪漫型艺术作品研讨会”活动，充分认识浪漫型艺术的特点，并进行分门别类的鉴赏和研讨。</a:t>
            </a:r>
            <a:endParaRPr lang="zh-CN" altLang="en-US" sz="1600" dirty="0">
              <a:solidFill>
                <a:schemeClr val="tx1">
                  <a:lumMod val="65000"/>
                  <a:lumOff val="35000"/>
                </a:schemeClr>
              </a:solidFill>
              <a:latin typeface="微软雅黑" panose="020B0503020204020204" charset="-122"/>
              <a:ea typeface="微软雅黑" panose="020B0503020204020204" charset="-122"/>
            </a:endParaRPr>
          </a:p>
        </p:txBody>
      </p:sp>
      <p:sp>
        <p:nvSpPr>
          <p:cNvPr id="17" name="1"/>
          <p:cNvSpPr/>
          <p:nvPr>
            <p:custDataLst>
              <p:tags r:id="rId2"/>
            </p:custDataLst>
          </p:nvPr>
        </p:nvSpPr>
        <p:spPr>
          <a:xfrm>
            <a:off x="3154680" y="4096703"/>
            <a:ext cx="7459345" cy="1217930"/>
          </a:xfrm>
          <a:prstGeom prst="rect">
            <a:avLst/>
          </a:prstGeom>
          <a:ln w="12700">
            <a:miter lim="400000"/>
          </a:ln>
        </p:spPr>
        <p:txBody>
          <a:bodyPr wrap="square" lIns="19050" tIns="19050" rIns="19050" bIns="19050" anchor="ctr">
            <a:spAutoFit/>
          </a:bodyPr>
          <a:lstStyle>
            <a:lvl1pPr algn="l">
              <a:lnSpc>
                <a:spcPct val="130000"/>
              </a:lnSpc>
              <a:defRPr sz="2400">
                <a:solidFill>
                  <a:srgbClr val="53585F"/>
                </a:solidFill>
                <a:latin typeface="Lato Light"/>
                <a:ea typeface="Lato Light"/>
                <a:cs typeface="Lato Light"/>
                <a:sym typeface="Lato Light"/>
              </a:defRPr>
            </a:lvl1pPr>
          </a:lstStyle>
          <a:p>
            <a:pPr>
              <a:lnSpc>
                <a:spcPct val="120000"/>
              </a:lnSpc>
              <a:spcBef>
                <a:spcPts val="0"/>
              </a:spcBef>
              <a:spcAft>
                <a:spcPts val="0"/>
              </a:spcAft>
            </a:pPr>
            <a:r>
              <a:rPr lang="zh-CN" altLang="en-US" sz="16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活动描述</a:t>
            </a:r>
            <a:endParaRPr lang="zh-CN" altLang="en-US" sz="16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a:p>
            <a:pPr>
              <a:lnSpc>
                <a:spcPct val="120000"/>
              </a:lnSpc>
              <a:spcBef>
                <a:spcPts val="0"/>
              </a:spcBef>
              <a:spcAft>
                <a:spcPts val="0"/>
              </a:spcAft>
            </a:pPr>
            <a:r>
              <a:rPr lang="zh-CN" altLang="en-US" sz="16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全班同学分为“绘画组”“诗歌组”“音乐组”三个小组，在组长带领下，进行分工，开展搜集、整理、研讨、交流活动。搜集、整理和研讨环节在小组内进行，“交流”环节需在班级内进行。</a:t>
            </a:r>
            <a:endParaRPr lang="zh-CN" altLang="en-US" sz="16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up)">
                                      <p:cBhvr>
                                        <p:cTn id="15" dur="500"/>
                                        <p:tgtEl>
                                          <p:spTgt spid="16"/>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up)">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1" animBg="1"/>
      <p:bldP spid="5" grpId="1" animBg="1"/>
      <p:bldP spid="16" grpId="0" animBg="1"/>
      <p:bldP spid="1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直接连接符 18"/>
          <p:cNvCxnSpPr/>
          <p:nvPr/>
        </p:nvCxnSpPr>
        <p:spPr>
          <a:xfrm>
            <a:off x="1182148" y="2953543"/>
            <a:ext cx="9651635" cy="0"/>
          </a:xfrm>
          <a:prstGeom prst="line">
            <a:avLst/>
          </a:prstGeom>
          <a:noFill/>
          <a:ln w="19050" cap="flat" cmpd="sng" algn="ctr">
            <a:solidFill>
              <a:schemeClr val="bg1">
                <a:lumMod val="85000"/>
              </a:schemeClr>
            </a:solidFill>
            <a:prstDash val="solid"/>
          </a:ln>
          <a:effectLst/>
        </p:spPr>
      </p:cxnSp>
      <p:sp>
        <p:nvSpPr>
          <p:cNvPr id="20" name="椭圆 19"/>
          <p:cNvSpPr/>
          <p:nvPr/>
        </p:nvSpPr>
        <p:spPr>
          <a:xfrm>
            <a:off x="1936231" y="2773809"/>
            <a:ext cx="360000" cy="360000"/>
          </a:xfrm>
          <a:prstGeom prst="ellipse">
            <a:avLst/>
          </a:prstGeom>
          <a:solidFill>
            <a:schemeClr val="accent1"/>
          </a:solidFill>
          <a:ln w="25400" cap="flat" cmpd="sng" algn="ctr">
            <a:noFill/>
            <a:prstDash val="solid"/>
          </a:ln>
          <a:effectLst/>
        </p:spPr>
        <p:txBody>
          <a:bodyPr rtlCol="0" anchor="ctr"/>
          <a:lstStyle/>
          <a:p>
            <a:pPr algn="ctr" defTabSz="685800">
              <a:defRPr/>
            </a:pPr>
            <a:endParaRPr lang="zh-CN" altLang="en-US" kern="0" dirty="0">
              <a:solidFill>
                <a:schemeClr val="tx1">
                  <a:lumMod val="65000"/>
                  <a:lumOff val="35000"/>
                </a:schemeClr>
              </a:solidFill>
              <a:cs typeface="+mn-ea"/>
              <a:sym typeface="+mn-lt"/>
            </a:endParaRPr>
          </a:p>
        </p:txBody>
      </p:sp>
      <p:sp>
        <p:nvSpPr>
          <p:cNvPr id="21" name="椭圆 20"/>
          <p:cNvSpPr/>
          <p:nvPr/>
        </p:nvSpPr>
        <p:spPr>
          <a:xfrm>
            <a:off x="4576524" y="2773809"/>
            <a:ext cx="360000" cy="360000"/>
          </a:xfrm>
          <a:prstGeom prst="ellipse">
            <a:avLst/>
          </a:prstGeom>
          <a:solidFill>
            <a:schemeClr val="accent2"/>
          </a:solidFill>
          <a:ln w="25400" cap="flat" cmpd="sng" algn="ctr">
            <a:noFill/>
            <a:prstDash val="solid"/>
          </a:ln>
          <a:effectLst/>
        </p:spPr>
        <p:txBody>
          <a:bodyPr rtlCol="0" anchor="ctr"/>
          <a:lstStyle/>
          <a:p>
            <a:pPr algn="ctr" defTabSz="685800">
              <a:defRPr/>
            </a:pPr>
            <a:endParaRPr lang="zh-CN" altLang="en-US" kern="0">
              <a:solidFill>
                <a:schemeClr val="tx1">
                  <a:lumMod val="65000"/>
                  <a:lumOff val="35000"/>
                </a:schemeClr>
              </a:solidFill>
              <a:cs typeface="+mn-ea"/>
              <a:sym typeface="+mn-lt"/>
            </a:endParaRPr>
          </a:p>
        </p:txBody>
      </p:sp>
      <p:sp>
        <p:nvSpPr>
          <p:cNvPr id="22" name="椭圆 21"/>
          <p:cNvSpPr/>
          <p:nvPr/>
        </p:nvSpPr>
        <p:spPr>
          <a:xfrm>
            <a:off x="7512092" y="2773809"/>
            <a:ext cx="360000" cy="360000"/>
          </a:xfrm>
          <a:prstGeom prst="ellipse">
            <a:avLst/>
          </a:prstGeom>
          <a:solidFill>
            <a:schemeClr val="accent3"/>
          </a:solidFill>
          <a:ln w="25400" cap="flat" cmpd="sng" algn="ctr">
            <a:noFill/>
            <a:prstDash val="solid"/>
          </a:ln>
          <a:effectLst/>
        </p:spPr>
        <p:txBody>
          <a:bodyPr rtlCol="0" anchor="ctr"/>
          <a:lstStyle/>
          <a:p>
            <a:pPr algn="ctr" defTabSz="685800">
              <a:defRPr/>
            </a:pPr>
            <a:endParaRPr lang="zh-CN" altLang="en-US" kern="0">
              <a:solidFill>
                <a:schemeClr val="tx1">
                  <a:lumMod val="65000"/>
                  <a:lumOff val="35000"/>
                </a:schemeClr>
              </a:solidFill>
              <a:cs typeface="+mn-ea"/>
              <a:sym typeface="+mn-lt"/>
            </a:endParaRPr>
          </a:p>
        </p:txBody>
      </p:sp>
      <p:sp>
        <p:nvSpPr>
          <p:cNvPr id="23" name="椭圆 22"/>
          <p:cNvSpPr/>
          <p:nvPr/>
        </p:nvSpPr>
        <p:spPr>
          <a:xfrm>
            <a:off x="9857111" y="2773809"/>
            <a:ext cx="360000" cy="360000"/>
          </a:xfrm>
          <a:prstGeom prst="ellipse">
            <a:avLst/>
          </a:prstGeom>
          <a:solidFill>
            <a:schemeClr val="accent4"/>
          </a:solidFill>
          <a:ln w="25400" cap="flat" cmpd="sng" algn="ctr">
            <a:noFill/>
            <a:prstDash val="solid"/>
          </a:ln>
          <a:effectLst/>
        </p:spPr>
        <p:txBody>
          <a:bodyPr rtlCol="0" anchor="ctr"/>
          <a:lstStyle/>
          <a:p>
            <a:pPr algn="ctr" defTabSz="685800">
              <a:defRPr/>
            </a:pPr>
            <a:endParaRPr lang="zh-CN" altLang="en-US" kern="0">
              <a:solidFill>
                <a:schemeClr val="tx1">
                  <a:lumMod val="65000"/>
                  <a:lumOff val="35000"/>
                </a:schemeClr>
              </a:solidFill>
              <a:cs typeface="+mn-ea"/>
              <a:sym typeface="+mn-lt"/>
            </a:endParaRPr>
          </a:p>
        </p:txBody>
      </p:sp>
      <p:sp>
        <p:nvSpPr>
          <p:cNvPr id="24" name="矩形 23"/>
          <p:cNvSpPr/>
          <p:nvPr/>
        </p:nvSpPr>
        <p:spPr>
          <a:xfrm>
            <a:off x="949325" y="3241040"/>
            <a:ext cx="2060575" cy="2899410"/>
          </a:xfrm>
          <a:prstGeom prst="rect">
            <a:avLst/>
          </a:prstGeom>
        </p:spPr>
        <p:txBody>
          <a:bodyPr wrap="square">
            <a:spAutoFit/>
          </a:bodyPr>
          <a:lstStyle/>
          <a:p>
            <a:pPr algn="just">
              <a:lnSpc>
                <a:spcPct val="127000"/>
              </a:lnSpc>
            </a:pPr>
            <a:r>
              <a:rPr lang="zh-CN" altLang="en-US" sz="12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mn-lt"/>
              </a:rPr>
              <a:t>1. 充分认识象征型艺术、古典型艺术、浪漫型艺术的特征，了解三种历史艺术分类的不同点和品鉴不同的艺术作品的方法。2. 在活动中理解三种历史艺术分类的相同点和不同点。通过查找资料和分析作品，了解艺术发展的过程，了解作品的背景和特点。3. 在活动中提高动手能力和表达能力，提高对艺术作品的鉴赏能力。</a:t>
            </a:r>
            <a:endParaRPr lang="zh-CN" altLang="en-US" sz="12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mn-lt"/>
            </a:endParaRPr>
          </a:p>
        </p:txBody>
      </p:sp>
      <p:sp>
        <p:nvSpPr>
          <p:cNvPr id="25" name="矩形 24"/>
          <p:cNvSpPr/>
          <p:nvPr/>
        </p:nvSpPr>
        <p:spPr>
          <a:xfrm>
            <a:off x="3676015" y="3241040"/>
            <a:ext cx="2141220" cy="2665730"/>
          </a:xfrm>
          <a:prstGeom prst="rect">
            <a:avLst/>
          </a:prstGeom>
        </p:spPr>
        <p:txBody>
          <a:bodyPr wrap="square">
            <a:spAutoFit/>
          </a:bodyPr>
          <a:lstStyle/>
          <a:p>
            <a:pPr algn="just">
              <a:lnSpc>
                <a:spcPct val="127000"/>
              </a:lnSpc>
            </a:pPr>
            <a:r>
              <a:rPr lang="zh-CN" altLang="en-US" sz="12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mn-lt"/>
              </a:rPr>
              <a:t>按照“象征型艺术”“古典型艺术”“浪漫型艺术”分 3 个组，每组给自己组起一个艺术的名字。在所选定的艺术类别中搜集作品和有关资料，确定两个作品进行推介，小组所有人都要参加相关活动，组长要把任务具体分解给每一个组员。准备工作完成后，各组组长组织本组进行统稿。</a:t>
            </a:r>
            <a:endParaRPr lang="zh-CN" altLang="en-US" sz="12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mn-lt"/>
            </a:endParaRPr>
          </a:p>
        </p:txBody>
      </p:sp>
      <p:sp>
        <p:nvSpPr>
          <p:cNvPr id="26" name="矩形 25"/>
          <p:cNvSpPr/>
          <p:nvPr/>
        </p:nvSpPr>
        <p:spPr>
          <a:xfrm>
            <a:off x="6656705" y="3241040"/>
            <a:ext cx="2092960" cy="1261110"/>
          </a:xfrm>
          <a:prstGeom prst="rect">
            <a:avLst/>
          </a:prstGeom>
        </p:spPr>
        <p:txBody>
          <a:bodyPr wrap="square">
            <a:spAutoFit/>
          </a:bodyPr>
          <a:lstStyle/>
          <a:p>
            <a:pPr algn="just">
              <a:lnSpc>
                <a:spcPct val="127000"/>
              </a:lnSpc>
            </a:pPr>
            <a:r>
              <a:rPr lang="zh-CN" altLang="en-US" sz="1200" b="1" dirty="0">
                <a:solidFill>
                  <a:schemeClr val="tx1">
                    <a:lumMod val="65000"/>
                    <a:lumOff val="35000"/>
                  </a:schemeClr>
                </a:solidFill>
                <a:latin typeface="微软雅黑" panose="020B0503020204020204" charset="-122"/>
                <a:ea typeface="微软雅黑" panose="020B0503020204020204" charset="-122"/>
                <a:cs typeface="+mn-ea"/>
                <a:sym typeface="+mn-lt"/>
              </a:rPr>
              <a:t>分两个阶段进行。第一阶段是准备阶段，主要工作是查询资料准备推介稿。第二阶段是班级推介，小组代表在班级进行推介。</a:t>
            </a:r>
            <a:endParaRPr lang="zh-CN" altLang="en-US" sz="1200" b="1"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27" name="矩形 26"/>
          <p:cNvSpPr/>
          <p:nvPr/>
        </p:nvSpPr>
        <p:spPr>
          <a:xfrm>
            <a:off x="9300845" y="3241040"/>
            <a:ext cx="2139950" cy="2899410"/>
          </a:xfrm>
          <a:prstGeom prst="rect">
            <a:avLst/>
          </a:prstGeom>
        </p:spPr>
        <p:txBody>
          <a:bodyPr wrap="square">
            <a:spAutoFit/>
          </a:bodyPr>
          <a:lstStyle/>
          <a:p>
            <a:pPr algn="just">
              <a:lnSpc>
                <a:spcPct val="127000"/>
              </a:lnSpc>
            </a:pPr>
            <a:r>
              <a:rPr lang="zh-CN" altLang="en-US" sz="12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mn-lt"/>
              </a:rPr>
              <a:t>1. 全班学生分为 3 个小组。老师可以为每组学生提供不少于 4 个作品供学生选择，学生也可以在此之外进行选择。2. 各组组长一定要让每一个学生都有任务可做，重复任务也可以，比方说推介稿，每个学生都可以写，写完后一起组稿。3. 班级推介最少每组两个（也可以多一些），但要考虑一节课能否完成。</a:t>
            </a:r>
            <a:endParaRPr lang="zh-CN" altLang="en-US" sz="12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mn-lt"/>
            </a:endParaRPr>
          </a:p>
        </p:txBody>
      </p:sp>
      <p:sp>
        <p:nvSpPr>
          <p:cNvPr id="28" name="文本框 27"/>
          <p:cNvSpPr txBox="1"/>
          <p:nvPr/>
        </p:nvSpPr>
        <p:spPr>
          <a:xfrm>
            <a:off x="1567591" y="2234016"/>
            <a:ext cx="1097280" cy="368300"/>
          </a:xfrm>
          <a:prstGeom prst="rect">
            <a:avLst/>
          </a:prstGeom>
          <a:noFill/>
        </p:spPr>
        <p:txBody>
          <a:bodyPr wrap="none" rtlCol="0">
            <a:spAutoFit/>
          </a:bodyPr>
          <a:lstStyle/>
          <a:p>
            <a:pPr algn="just"/>
            <a:r>
              <a:rPr lang="zh-CN" altLang="en-US" b="1">
                <a:solidFill>
                  <a:srgbClr val="3872BA"/>
                </a:solidFill>
                <a:latin typeface="微软雅黑" panose="020B0503020204020204" charset="-122"/>
                <a:ea typeface="微软雅黑" panose="020B0503020204020204" charset="-122"/>
                <a:cs typeface="+mn-ea"/>
                <a:sym typeface="+mn-lt"/>
              </a:rPr>
              <a:t>活动目标</a:t>
            </a:r>
            <a:endParaRPr lang="zh-CN" altLang="en-US" b="1">
              <a:solidFill>
                <a:srgbClr val="3872BA"/>
              </a:solidFill>
              <a:latin typeface="微软雅黑" panose="020B0503020204020204" charset="-122"/>
              <a:ea typeface="微软雅黑" panose="020B0503020204020204" charset="-122"/>
              <a:cs typeface="+mn-ea"/>
              <a:sym typeface="+mn-lt"/>
            </a:endParaRPr>
          </a:p>
        </p:txBody>
      </p:sp>
      <p:sp>
        <p:nvSpPr>
          <p:cNvPr id="29" name="文本框 28"/>
          <p:cNvSpPr txBox="1"/>
          <p:nvPr/>
        </p:nvSpPr>
        <p:spPr>
          <a:xfrm>
            <a:off x="4207884" y="2234016"/>
            <a:ext cx="1097280" cy="368300"/>
          </a:xfrm>
          <a:prstGeom prst="rect">
            <a:avLst/>
          </a:prstGeom>
          <a:noFill/>
        </p:spPr>
        <p:txBody>
          <a:bodyPr wrap="none" rtlCol="0">
            <a:spAutoFit/>
          </a:bodyPr>
          <a:lstStyle/>
          <a:p>
            <a:pPr algn="just"/>
            <a:r>
              <a:rPr lang="zh-CN" altLang="en-US" b="1">
                <a:solidFill>
                  <a:srgbClr val="E8ACAB"/>
                </a:solidFill>
                <a:latin typeface="微软雅黑" panose="020B0503020204020204" charset="-122"/>
                <a:ea typeface="微软雅黑" panose="020B0503020204020204" charset="-122"/>
                <a:cs typeface="+mn-ea"/>
                <a:sym typeface="+mn-lt"/>
              </a:rPr>
              <a:t>活动描述</a:t>
            </a:r>
            <a:endParaRPr lang="zh-CN" altLang="en-US" b="1">
              <a:solidFill>
                <a:srgbClr val="E8ACAB"/>
              </a:solidFill>
              <a:latin typeface="微软雅黑" panose="020B0503020204020204" charset="-122"/>
              <a:ea typeface="微软雅黑" panose="020B0503020204020204" charset="-122"/>
              <a:cs typeface="+mn-ea"/>
              <a:sym typeface="+mn-lt"/>
            </a:endParaRPr>
          </a:p>
        </p:txBody>
      </p:sp>
      <p:sp>
        <p:nvSpPr>
          <p:cNvPr id="30" name="文本框 29"/>
          <p:cNvSpPr txBox="1"/>
          <p:nvPr/>
        </p:nvSpPr>
        <p:spPr>
          <a:xfrm>
            <a:off x="7143452" y="2234016"/>
            <a:ext cx="1097280" cy="368300"/>
          </a:xfrm>
          <a:prstGeom prst="rect">
            <a:avLst/>
          </a:prstGeom>
          <a:noFill/>
        </p:spPr>
        <p:txBody>
          <a:bodyPr wrap="none" rtlCol="0">
            <a:spAutoFit/>
          </a:bodyPr>
          <a:lstStyle/>
          <a:p>
            <a:pPr algn="just"/>
            <a:r>
              <a:rPr lang="zh-CN" altLang="en-US" b="1">
                <a:solidFill>
                  <a:srgbClr val="82CBE2"/>
                </a:solidFill>
                <a:latin typeface="微软雅黑" panose="020B0503020204020204" charset="-122"/>
                <a:ea typeface="微软雅黑" panose="020B0503020204020204" charset="-122"/>
                <a:cs typeface="+mn-ea"/>
                <a:sym typeface="+mn-lt"/>
              </a:rPr>
              <a:t>活动步骤</a:t>
            </a:r>
            <a:endParaRPr lang="zh-CN" altLang="en-US" b="1">
              <a:solidFill>
                <a:srgbClr val="82CBE2"/>
              </a:solidFill>
              <a:latin typeface="微软雅黑" panose="020B0503020204020204" charset="-122"/>
              <a:ea typeface="微软雅黑" panose="020B0503020204020204" charset="-122"/>
              <a:cs typeface="+mn-ea"/>
              <a:sym typeface="+mn-lt"/>
            </a:endParaRPr>
          </a:p>
        </p:txBody>
      </p:sp>
      <p:sp>
        <p:nvSpPr>
          <p:cNvPr id="31" name="文本框 30"/>
          <p:cNvSpPr txBox="1"/>
          <p:nvPr/>
        </p:nvSpPr>
        <p:spPr>
          <a:xfrm>
            <a:off x="9488471" y="2234016"/>
            <a:ext cx="1097280" cy="368300"/>
          </a:xfrm>
          <a:prstGeom prst="rect">
            <a:avLst/>
          </a:prstGeom>
          <a:noFill/>
        </p:spPr>
        <p:txBody>
          <a:bodyPr wrap="none" rtlCol="0">
            <a:spAutoFit/>
          </a:bodyPr>
          <a:lstStyle/>
          <a:p>
            <a:pPr algn="just"/>
            <a:r>
              <a:rPr lang="zh-CN" altLang="en-US" b="1">
                <a:solidFill>
                  <a:srgbClr val="F0CB75"/>
                </a:solidFill>
                <a:latin typeface="微软雅黑" panose="020B0503020204020204" charset="-122"/>
                <a:ea typeface="微软雅黑" panose="020B0503020204020204" charset="-122"/>
                <a:cs typeface="+mn-ea"/>
                <a:sym typeface="+mn-lt"/>
              </a:rPr>
              <a:t>活动要求</a:t>
            </a:r>
            <a:endParaRPr lang="zh-CN" altLang="en-US" b="1">
              <a:solidFill>
                <a:srgbClr val="F0CB75"/>
              </a:solidFill>
              <a:latin typeface="微软雅黑" panose="020B0503020204020204" charset="-122"/>
              <a:ea typeface="微软雅黑" panose="020B0503020204020204" charset="-122"/>
              <a:cs typeface="+mn-ea"/>
              <a:sym typeface="+mn-lt"/>
            </a:endParaRPr>
          </a:p>
        </p:txBody>
      </p:sp>
      <p:sp>
        <p:nvSpPr>
          <p:cNvPr id="2" name="TextBox 76"/>
          <p:cNvSpPr txBox="1"/>
          <p:nvPr/>
        </p:nvSpPr>
        <p:spPr>
          <a:xfrm>
            <a:off x="2100580" y="1000760"/>
            <a:ext cx="7320915"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追寻大师的足迹——艺术大师作品推介会</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9300845" y="806450"/>
            <a:ext cx="2349500" cy="107632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单元综合实践活动方案</a:t>
            </a:r>
            <a:endParaRPr lang="zh-CN" altLang="en-US" sz="3200">
              <a:latin typeface="方正正粗黑简体" panose="02000000000000000000" charset="-122"/>
              <a:ea typeface="方正正粗黑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left)">
                                      <p:cBhvr>
                                        <p:cTn id="15" dur="500"/>
                                        <p:tgtEl>
                                          <p:spTgt spid="21"/>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left)">
                                      <p:cBhvr>
                                        <p:cTn id="19" dur="500"/>
                                        <p:tgtEl>
                                          <p:spTgt spid="2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left)">
                                      <p:cBhvr>
                                        <p:cTn id="23" dur="500"/>
                                        <p:tgtEl>
                                          <p:spTgt spid="23"/>
                                        </p:tgtEl>
                                      </p:cBhvr>
                                    </p:animEffect>
                                  </p:childTnLst>
                                </p:cTn>
                              </p:par>
                            </p:childTnLst>
                          </p:cTn>
                        </p:par>
                        <p:par>
                          <p:cTn id="24" fill="hold">
                            <p:stCondLst>
                              <p:cond delay="2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28"/>
                                        </p:tgtEl>
                                        <p:attrNameLst>
                                          <p:attrName>style.visibility</p:attrName>
                                        </p:attrNameLst>
                                      </p:cBhvr>
                                      <p:to>
                                        <p:strVal val="visible"/>
                                      </p:to>
                                    </p:set>
                                    <p:anim calcmode="lin" valueType="num">
                                      <p:cBhvr>
                                        <p:cTn id="27"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28"/>
                                        </p:tgtEl>
                                        <p:attrNameLst>
                                          <p:attrName>ppt_y</p:attrName>
                                        </p:attrNameLst>
                                      </p:cBhvr>
                                      <p:tavLst>
                                        <p:tav tm="0">
                                          <p:val>
                                            <p:strVal val="#ppt_y"/>
                                          </p:val>
                                        </p:tav>
                                        <p:tav tm="100000">
                                          <p:val>
                                            <p:strVal val="#ppt_y"/>
                                          </p:val>
                                        </p:tav>
                                      </p:tavLst>
                                    </p:anim>
                                    <p:anim calcmode="lin" valueType="num">
                                      <p:cBhvr>
                                        <p:cTn id="29"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28"/>
                                        </p:tgtEl>
                                      </p:cBhvr>
                                    </p:animEffect>
                                  </p:childTnLst>
                                </p:cTn>
                              </p:par>
                            </p:childTnLst>
                          </p:cTn>
                        </p:par>
                        <p:par>
                          <p:cTn id="32" fill="hold">
                            <p:stCondLst>
                              <p:cond delay="3150"/>
                            </p:stCondLst>
                            <p:childTnLst>
                              <p:par>
                                <p:cTn id="33" presetID="22" presetClass="entr" presetSubtype="1"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up)">
                                      <p:cBhvr>
                                        <p:cTn id="35" dur="500"/>
                                        <p:tgtEl>
                                          <p:spTgt spid="24"/>
                                        </p:tgtEl>
                                      </p:cBhvr>
                                    </p:animEffect>
                                  </p:childTnLst>
                                </p:cTn>
                              </p:par>
                            </p:childTnLst>
                          </p:cTn>
                        </p:par>
                        <p:par>
                          <p:cTn id="36" fill="hold">
                            <p:stCondLst>
                              <p:cond delay="365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29"/>
                                        </p:tgtEl>
                                        <p:attrNameLst>
                                          <p:attrName>style.visibility</p:attrName>
                                        </p:attrNameLst>
                                      </p:cBhvr>
                                      <p:to>
                                        <p:strVal val="visible"/>
                                      </p:to>
                                    </p:set>
                                    <p:anim calcmode="lin" valueType="num">
                                      <p:cBhvr>
                                        <p:cTn id="39"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29"/>
                                        </p:tgtEl>
                                        <p:attrNameLst>
                                          <p:attrName>ppt_y</p:attrName>
                                        </p:attrNameLst>
                                      </p:cBhvr>
                                      <p:tavLst>
                                        <p:tav tm="0">
                                          <p:val>
                                            <p:strVal val="#ppt_y"/>
                                          </p:val>
                                        </p:tav>
                                        <p:tav tm="100000">
                                          <p:val>
                                            <p:strVal val="#ppt_y"/>
                                          </p:val>
                                        </p:tav>
                                      </p:tavLst>
                                    </p:anim>
                                    <p:anim calcmode="lin" valueType="num">
                                      <p:cBhvr>
                                        <p:cTn id="41"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29"/>
                                        </p:tgtEl>
                                      </p:cBhvr>
                                    </p:animEffect>
                                  </p:childTnLst>
                                </p:cTn>
                              </p:par>
                            </p:childTnLst>
                          </p:cTn>
                        </p:par>
                        <p:par>
                          <p:cTn id="44" fill="hold">
                            <p:stCondLst>
                              <p:cond delay="4300"/>
                            </p:stCondLst>
                            <p:childTnLst>
                              <p:par>
                                <p:cTn id="45" presetID="22" presetClass="entr" presetSubtype="1"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up)">
                                      <p:cBhvr>
                                        <p:cTn id="47" dur="500"/>
                                        <p:tgtEl>
                                          <p:spTgt spid="25"/>
                                        </p:tgtEl>
                                      </p:cBhvr>
                                    </p:animEffect>
                                  </p:childTnLst>
                                </p:cTn>
                              </p:par>
                            </p:childTnLst>
                          </p:cTn>
                        </p:par>
                        <p:par>
                          <p:cTn id="48" fill="hold">
                            <p:stCondLst>
                              <p:cond delay="480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30"/>
                                        </p:tgtEl>
                                        <p:attrNameLst>
                                          <p:attrName>style.visibility</p:attrName>
                                        </p:attrNameLst>
                                      </p:cBhvr>
                                      <p:to>
                                        <p:strVal val="visible"/>
                                      </p:to>
                                    </p:set>
                                    <p:anim calcmode="lin" valueType="num">
                                      <p:cBhvr>
                                        <p:cTn id="51"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30"/>
                                        </p:tgtEl>
                                        <p:attrNameLst>
                                          <p:attrName>ppt_y</p:attrName>
                                        </p:attrNameLst>
                                      </p:cBhvr>
                                      <p:tavLst>
                                        <p:tav tm="0">
                                          <p:val>
                                            <p:strVal val="#ppt_y"/>
                                          </p:val>
                                        </p:tav>
                                        <p:tav tm="100000">
                                          <p:val>
                                            <p:strVal val="#ppt_y"/>
                                          </p:val>
                                        </p:tav>
                                      </p:tavLst>
                                    </p:anim>
                                    <p:anim calcmode="lin" valueType="num">
                                      <p:cBhvr>
                                        <p:cTn id="53"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30"/>
                                        </p:tgtEl>
                                      </p:cBhvr>
                                    </p:animEffect>
                                  </p:childTnLst>
                                </p:cTn>
                              </p:par>
                            </p:childTnLst>
                          </p:cTn>
                        </p:par>
                        <p:par>
                          <p:cTn id="56" fill="hold">
                            <p:stCondLst>
                              <p:cond delay="5449"/>
                            </p:stCondLst>
                            <p:childTnLst>
                              <p:par>
                                <p:cTn id="57" presetID="22" presetClass="entr" presetSubtype="1" fill="hold" grpId="0" nodeType="after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wipe(up)">
                                      <p:cBhvr>
                                        <p:cTn id="59" dur="500"/>
                                        <p:tgtEl>
                                          <p:spTgt spid="26"/>
                                        </p:tgtEl>
                                      </p:cBhvr>
                                    </p:animEffect>
                                  </p:childTnLst>
                                </p:cTn>
                              </p:par>
                            </p:childTnLst>
                          </p:cTn>
                        </p:par>
                        <p:par>
                          <p:cTn id="60" fill="hold">
                            <p:stCondLst>
                              <p:cond delay="5949"/>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31"/>
                                        </p:tgtEl>
                                        <p:attrNameLst>
                                          <p:attrName>style.visibility</p:attrName>
                                        </p:attrNameLst>
                                      </p:cBhvr>
                                      <p:to>
                                        <p:strVal val="visible"/>
                                      </p:to>
                                    </p:set>
                                    <p:anim calcmode="lin" valueType="num">
                                      <p:cBhvr>
                                        <p:cTn id="63"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31"/>
                                        </p:tgtEl>
                                        <p:attrNameLst>
                                          <p:attrName>ppt_y</p:attrName>
                                        </p:attrNameLst>
                                      </p:cBhvr>
                                      <p:tavLst>
                                        <p:tav tm="0">
                                          <p:val>
                                            <p:strVal val="#ppt_y"/>
                                          </p:val>
                                        </p:tav>
                                        <p:tav tm="100000">
                                          <p:val>
                                            <p:strVal val="#ppt_y"/>
                                          </p:val>
                                        </p:tav>
                                      </p:tavLst>
                                    </p:anim>
                                    <p:anim calcmode="lin" valueType="num">
                                      <p:cBhvr>
                                        <p:cTn id="65"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31"/>
                                        </p:tgtEl>
                                      </p:cBhvr>
                                    </p:animEffect>
                                  </p:childTnLst>
                                </p:cTn>
                              </p:par>
                            </p:childTnLst>
                          </p:cTn>
                        </p:par>
                        <p:par>
                          <p:cTn id="68" fill="hold">
                            <p:stCondLst>
                              <p:cond delay="6599"/>
                            </p:stCondLst>
                            <p:childTnLst>
                              <p:par>
                                <p:cTn id="69" presetID="22" presetClass="entr" presetSubtype="1" fill="hold" grpId="0" nodeType="after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wipe(up)">
                                      <p:cBhvr>
                                        <p:cTn id="71" dur="500"/>
                                        <p:tgtEl>
                                          <p:spTgt spid="27"/>
                                        </p:tgtEl>
                                      </p:cBhvr>
                                    </p:animEffect>
                                  </p:childTnLst>
                                </p:cTn>
                              </p:par>
                              <p:par>
                                <p:cTn id="72" presetID="12" presetClass="entr" presetSubtype="4" fill="hold" grpId="0" nodeType="withEffect">
                                  <p:stCondLst>
                                    <p:cond delay="0"/>
                                  </p:stCondLst>
                                  <p:childTnLst>
                                    <p:set>
                                      <p:cBhvr>
                                        <p:cTn id="73" dur="1" fill="hold">
                                          <p:stCondLst>
                                            <p:cond delay="0"/>
                                          </p:stCondLst>
                                        </p:cTn>
                                        <p:tgtEl>
                                          <p:spTgt spid="2"/>
                                        </p:tgtEl>
                                        <p:attrNameLst>
                                          <p:attrName>style.visibility</p:attrName>
                                        </p:attrNameLst>
                                      </p:cBhvr>
                                      <p:to>
                                        <p:strVal val="visible"/>
                                      </p:to>
                                    </p:set>
                                    <p:anim calcmode="lin" valueType="num">
                                      <p:cBhvr additive="base">
                                        <p:cTn id="74" dur="500"/>
                                        <p:tgtEl>
                                          <p:spTgt spid="2"/>
                                        </p:tgtEl>
                                        <p:attrNameLst>
                                          <p:attrName>ppt_y</p:attrName>
                                        </p:attrNameLst>
                                      </p:cBhvr>
                                      <p:tavLst>
                                        <p:tav tm="0">
                                          <p:val>
                                            <p:strVal val="#ppt_y+#ppt_h*1.125000"/>
                                          </p:val>
                                        </p:tav>
                                        <p:tav tm="100000">
                                          <p:val>
                                            <p:strVal val="#ppt_y"/>
                                          </p:val>
                                        </p:tav>
                                      </p:tavLst>
                                    </p:anim>
                                    <p:animEffect transition="in" filter="wipe(up)">
                                      <p:cBhvr>
                                        <p:cTn id="7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bldLvl="0" animBg="1"/>
      <p:bldP spid="22" grpId="0" bldLvl="0" animBg="1"/>
      <p:bldP spid="23" grpId="0" bldLvl="0" animBg="1"/>
      <p:bldP spid="24" grpId="0"/>
      <p:bldP spid="25" grpId="0"/>
      <p:bldP spid="26" grpId="0"/>
      <p:bldP spid="27" grpId="0"/>
      <p:bldP spid="28" grpId="0"/>
      <p:bldP spid="29" grpId="0"/>
      <p:bldP spid="30" grpId="0"/>
      <p:bldP spid="31" grpId="0"/>
      <p:bldP spid="2" grpId="0" bldLvl="0" animBg="1"/>
      <p:bldP spid="2"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31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4" name="文本框 3"/>
          <p:cNvSpPr txBox="1"/>
          <p:nvPr/>
        </p:nvSpPr>
        <p:spPr>
          <a:xfrm>
            <a:off x="4247515" y="221615"/>
            <a:ext cx="6880860" cy="922020"/>
          </a:xfrm>
          <a:prstGeom prst="rect">
            <a:avLst/>
          </a:prstGeom>
          <a:noFill/>
        </p:spPr>
        <p:txBody>
          <a:bodyPr wrap="square" rtlCol="0" anchor="t">
            <a:spAutoFit/>
          </a:bodyPr>
          <a:p>
            <a:pPr indent="457200" algn="l"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rPr>
              <a:t>活动评价</a:t>
            </a:r>
            <a:endParaRPr lang="zh-CN" altLang="en-US">
              <a:latin typeface="微软雅黑" panose="020B0503020204020204" charset="-122"/>
              <a:ea typeface="微软雅黑" panose="020B0503020204020204" charset="-122"/>
            </a:endParaRPr>
          </a:p>
          <a:p>
            <a:pPr indent="457200" algn="l"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rPr>
              <a:t>根据下面的综合实践活动评价表的要求，开展评价活动。</a:t>
            </a:r>
            <a:endParaRPr lang="zh-CN" altLang="en-US">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4704715" y="1266825"/>
            <a:ext cx="5486400" cy="43243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up)">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4127"/>
            <a:ext cx="12192000" cy="6858000"/>
          </a:xfrm>
          <a:prstGeom prst="rect">
            <a:avLst/>
          </a:prstGeom>
          <a:noFill/>
        </p:spPr>
      </p:pic>
      <p:sp>
        <p:nvSpPr>
          <p:cNvPr id="27" name="TextBox 29"/>
          <p:cNvSpPr txBox="1"/>
          <p:nvPr/>
        </p:nvSpPr>
        <p:spPr>
          <a:xfrm>
            <a:off x="754048" y="2037977"/>
            <a:ext cx="7571303" cy="1200329"/>
          </a:xfrm>
          <a:prstGeom prst="rect">
            <a:avLst/>
          </a:prstGeom>
          <a:noFill/>
          <a:ln>
            <a:noFill/>
          </a:ln>
        </p:spPr>
        <p:txBody>
          <a:bodyPr wrap="none" rtlCol="0">
            <a:spAutoFit/>
          </a:bodyPr>
          <a:lstStyle/>
          <a:p>
            <a:r>
              <a:rPr lang="zh-CN" altLang="en-US" sz="7200" dirty="0">
                <a:solidFill>
                  <a:schemeClr val="accent4">
                    <a:lumMod val="75000"/>
                  </a:schemeClr>
                </a:solidFill>
                <a:latin typeface="华文细黑" panose="02010600040101010101" charset="-122"/>
                <a:ea typeface="字魂27号-布丁体"/>
                <a:sym typeface="华文细黑" panose="02010600040101010101" charset="-122"/>
              </a:rPr>
              <a:t>感谢</a:t>
            </a:r>
            <a:r>
              <a:rPr lang="zh-CN" altLang="en-US" sz="7200" dirty="0">
                <a:solidFill>
                  <a:schemeClr val="accent2"/>
                </a:solidFill>
                <a:latin typeface="华文细黑" panose="02010600040101010101" charset="-122"/>
                <a:ea typeface="字魂27号-布丁体"/>
                <a:sym typeface="华文细黑" panose="02010600040101010101" charset="-122"/>
              </a:rPr>
              <a:t>您的</a:t>
            </a:r>
            <a:r>
              <a:rPr lang="zh-CN" altLang="en-US" sz="7200" dirty="0" smtClean="0">
                <a:solidFill>
                  <a:schemeClr val="accent3">
                    <a:lumMod val="75000"/>
                  </a:schemeClr>
                </a:solidFill>
                <a:latin typeface="华文细黑" panose="02010600040101010101" charset="-122"/>
                <a:ea typeface="字魂27号-布丁体"/>
                <a:sym typeface="华文细黑" panose="02010600040101010101" charset="-122"/>
              </a:rPr>
              <a:t>聆听</a:t>
            </a:r>
            <a:r>
              <a:rPr lang="zh-CN" altLang="en-US" sz="7200" dirty="0" smtClean="0">
                <a:solidFill>
                  <a:schemeClr val="accent1"/>
                </a:solidFill>
                <a:latin typeface="华文细黑" panose="02010600040101010101" charset="-122"/>
                <a:ea typeface="字魂27号-布丁体"/>
                <a:sym typeface="华文细黑" panose="02010600040101010101" charset="-122"/>
              </a:rPr>
              <a:t>指导</a:t>
            </a:r>
            <a:endParaRPr lang="zh-CN" altLang="en-US" sz="7200" dirty="0">
              <a:solidFill>
                <a:schemeClr val="accent1"/>
              </a:solidFill>
              <a:latin typeface="华文细黑" panose="02010600040101010101" charset="-122"/>
              <a:ea typeface="字魂27号-布丁体"/>
              <a:sym typeface="华文细黑" panose="02010600040101010101" charset="-122"/>
            </a:endParaRPr>
          </a:p>
        </p:txBody>
      </p:sp>
      <p:grpSp>
        <p:nvGrpSpPr>
          <p:cNvPr id="4" name="组合 3"/>
          <p:cNvGrpSpPr/>
          <p:nvPr/>
        </p:nvGrpSpPr>
        <p:grpSpPr>
          <a:xfrm>
            <a:off x="1926935" y="3590974"/>
            <a:ext cx="4703132" cy="368300"/>
            <a:chOff x="1861105" y="3589691"/>
            <a:chExt cx="5180832" cy="368300"/>
          </a:xfrm>
        </p:grpSpPr>
        <p:sp>
          <p:nvSpPr>
            <p:cNvPr id="29" name="矩形 28"/>
            <p:cNvSpPr/>
            <p:nvPr/>
          </p:nvSpPr>
          <p:spPr>
            <a:xfrm>
              <a:off x="1861105" y="3592133"/>
              <a:ext cx="5180832" cy="346248"/>
            </a:xfrm>
            <a:prstGeom prst="rect">
              <a:avLst/>
            </a:prstGeom>
            <a:solidFill>
              <a:schemeClr val="accent1">
                <a:lumMod val="60000"/>
                <a:lumOff val="40000"/>
              </a:schemeClr>
            </a:solidFill>
          </p:spPr>
          <p:txBody>
            <a:bodyPr wrap="square">
              <a:spAutoFit/>
            </a:bodyPr>
            <a:lstStyle/>
            <a:p>
              <a:pPr algn="dist">
                <a:spcBef>
                  <a:spcPct val="0"/>
                </a:spcBef>
                <a:buFontTx/>
                <a:buNone/>
              </a:pPr>
              <a:endParaRPr lang="zh-CN" altLang="en-US" sz="2400" dirty="0">
                <a:solidFill>
                  <a:srgbClr val="FFFFFF"/>
                </a:solidFill>
                <a:effectLst>
                  <a:outerShdw blurRad="38100" dist="38100" dir="2700000" algn="tl">
                    <a:srgbClr val="000000">
                      <a:alpha val="43137"/>
                    </a:srgbClr>
                  </a:outerShdw>
                </a:effectLst>
                <a:latin typeface="华文细黑" panose="02010600040101010101" charset="-122"/>
                <a:ea typeface="字魂27号-布丁体"/>
                <a:sym typeface="华文细黑" panose="02010600040101010101" charset="-122"/>
              </a:endParaRPr>
            </a:p>
          </p:txBody>
        </p:sp>
        <p:sp>
          <p:nvSpPr>
            <p:cNvPr id="10" name="矩形 9"/>
            <p:cNvSpPr/>
            <p:nvPr/>
          </p:nvSpPr>
          <p:spPr>
            <a:xfrm>
              <a:off x="2053448" y="3589691"/>
              <a:ext cx="4785550" cy="368300"/>
            </a:xfrm>
            <a:prstGeom prst="rect">
              <a:avLst/>
            </a:prstGeom>
            <a:noFill/>
          </p:spPr>
          <p:txBody>
            <a:bodyPr wrap="square">
              <a:spAutoFit/>
            </a:bodyPr>
            <a:lstStyle/>
            <a:p>
              <a:pPr algn="ctr"/>
              <a:r>
                <a:rPr lang="zh-CN" altLang="en-US" dirty="0" smtClean="0">
                  <a:solidFill>
                    <a:srgbClr val="FFFFFF"/>
                  </a:solidFill>
                  <a:latin typeface="黑体" panose="02010609060101010101" charset="-122"/>
                  <a:ea typeface="黑体" panose="02010609060101010101" charset="-122"/>
                  <a:cs typeface="黑体" panose="02010609060101010101" charset="-122"/>
                  <a:sym typeface="华文细黑" panose="02010600040101010101" charset="-122"/>
                </a:rPr>
                <a:t>美</a:t>
              </a:r>
              <a:r>
                <a:rPr lang="en-US" altLang="zh-CN" dirty="0" smtClean="0">
                  <a:solidFill>
                    <a:srgbClr val="FFFFFF"/>
                  </a:solidFill>
                  <a:latin typeface="黑体" panose="02010609060101010101" charset="-122"/>
                  <a:ea typeface="黑体" panose="02010609060101010101" charset="-122"/>
                  <a:cs typeface="黑体" panose="02010609060101010101" charset="-122"/>
                  <a:sym typeface="华文细黑" panose="02010600040101010101" charset="-122"/>
                </a:rPr>
                <a:t> </a:t>
              </a:r>
              <a:r>
                <a:rPr lang="zh-CN" altLang="en-US" dirty="0" smtClean="0">
                  <a:solidFill>
                    <a:srgbClr val="FFFFFF"/>
                  </a:solidFill>
                  <a:latin typeface="黑体" panose="02010609060101010101" charset="-122"/>
                  <a:ea typeface="黑体" panose="02010609060101010101" charset="-122"/>
                  <a:cs typeface="黑体" panose="02010609060101010101" charset="-122"/>
                  <a:sym typeface="华文细黑" panose="02010600040101010101" charset="-122"/>
                </a:rPr>
                <a:t>育</a:t>
              </a:r>
              <a:r>
                <a:rPr lang="en-US" altLang="zh-CN" dirty="0" smtClean="0">
                  <a:solidFill>
                    <a:srgbClr val="FFFFFF"/>
                  </a:solidFill>
                  <a:latin typeface="黑体" panose="02010609060101010101" charset="-122"/>
                  <a:ea typeface="黑体" panose="02010609060101010101" charset="-122"/>
                  <a:cs typeface="黑体" panose="02010609060101010101" charset="-122"/>
                  <a:sym typeface="华文细黑" panose="02010600040101010101" charset="-122"/>
                </a:rPr>
                <a:t> </a:t>
              </a:r>
              <a:endParaRPr lang="en-US" altLang="zh-CN" dirty="0" smtClean="0">
                <a:solidFill>
                  <a:srgbClr val="FFFFFF"/>
                </a:solidFill>
                <a:latin typeface="黑体" panose="02010609060101010101" charset="-122"/>
                <a:ea typeface="黑体" panose="02010609060101010101" charset="-122"/>
                <a:cs typeface="黑体" panose="02010609060101010101" charset="-122"/>
                <a:sym typeface="华文细黑" panose="02010600040101010101" charset="-122"/>
              </a:endParaRPr>
            </a:p>
          </p:txBody>
        </p:sp>
      </p:grpSp>
      <p:grpSp>
        <p:nvGrpSpPr>
          <p:cNvPr id="8" name="组合 7"/>
          <p:cNvGrpSpPr/>
          <p:nvPr/>
        </p:nvGrpSpPr>
        <p:grpSpPr>
          <a:xfrm>
            <a:off x="105410" y="173990"/>
            <a:ext cx="2134870" cy="864870"/>
            <a:chOff x="15605" y="515"/>
            <a:chExt cx="3362" cy="1362"/>
          </a:xfrm>
        </p:grpSpPr>
        <p:grpSp>
          <p:nvGrpSpPr>
            <p:cNvPr id="17" name="组合 16"/>
            <p:cNvGrpSpPr/>
            <p:nvPr/>
          </p:nvGrpSpPr>
          <p:grpSpPr>
            <a:xfrm>
              <a:off x="17318" y="535"/>
              <a:ext cx="1438" cy="1343"/>
              <a:chOff x="6344" y="1046"/>
              <a:chExt cx="1438" cy="1343"/>
            </a:xfrm>
          </p:grpSpPr>
          <p:sp>
            <p:nvSpPr>
              <p:cNvPr id="18" name="椭圆 17"/>
              <p:cNvSpPr/>
              <p:nvPr/>
            </p:nvSpPr>
            <p:spPr>
              <a:xfrm>
                <a:off x="6344" y="1046"/>
                <a:ext cx="465" cy="460"/>
              </a:xfrm>
              <a:prstGeom prst="ellipse">
                <a:avLst/>
              </a:prstGeom>
              <a:noFill/>
              <a:ln w="41275">
                <a:solidFill>
                  <a:srgbClr val="FADB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0" name="组合 19"/>
            <p:cNvGrpSpPr/>
            <p:nvPr/>
          </p:nvGrpSpPr>
          <p:grpSpPr>
            <a:xfrm rot="20340000" flipH="1" flipV="1">
              <a:off x="15920" y="515"/>
              <a:ext cx="1438" cy="1343"/>
              <a:chOff x="6344" y="1046"/>
              <a:chExt cx="1438" cy="1343"/>
            </a:xfrm>
          </p:grpSpPr>
          <p:sp>
            <p:nvSpPr>
              <p:cNvPr id="21" name="椭圆 20"/>
              <p:cNvSpPr/>
              <p:nvPr/>
            </p:nvSpPr>
            <p:spPr>
              <a:xfrm>
                <a:off x="6344" y="1046"/>
                <a:ext cx="465" cy="460"/>
              </a:xfrm>
              <a:prstGeom prst="ellipse">
                <a:avLst/>
              </a:prstGeom>
              <a:noFill/>
              <a:ln w="41275">
                <a:solidFill>
                  <a:srgbClr val="CDE2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椭圆 21"/>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23" name="直接连接符 22"/>
            <p:cNvCxnSpPr/>
            <p:nvPr/>
          </p:nvCxnSpPr>
          <p:spPr>
            <a:xfrm flipH="1">
              <a:off x="15605" y="1141"/>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8505" y="995"/>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by="(-#ppt_w*2)" calcmode="lin" valueType="num">
                                      <p:cBhvr rctx="PPT">
                                        <p:cTn id="7" dur="500" autoRev="1" fill="hold">
                                          <p:stCondLst>
                                            <p:cond delay="0"/>
                                          </p:stCondLst>
                                        </p:cTn>
                                        <p:tgtEl>
                                          <p:spTgt spid="27"/>
                                        </p:tgtEl>
                                        <p:attrNameLst>
                                          <p:attrName>ppt_w</p:attrName>
                                        </p:attrNameLst>
                                      </p:cBhvr>
                                    </p:anim>
                                    <p:anim by="(#ppt_w*0.50)" calcmode="lin" valueType="num">
                                      <p:cBhvr>
                                        <p:cTn id="8" dur="500" decel="50000" autoRev="1" fill="hold">
                                          <p:stCondLst>
                                            <p:cond delay="0"/>
                                          </p:stCondLst>
                                        </p:cTn>
                                        <p:tgtEl>
                                          <p:spTgt spid="27"/>
                                        </p:tgtEl>
                                        <p:attrNameLst>
                                          <p:attrName>ppt_x</p:attrName>
                                        </p:attrNameLst>
                                      </p:cBhvr>
                                    </p:anim>
                                    <p:anim from="(-#ppt_h/2)" to="(#ppt_y)" calcmode="lin" valueType="num">
                                      <p:cBhvr>
                                        <p:cTn id="9" dur="1000" fill="hold">
                                          <p:stCondLst>
                                            <p:cond delay="0"/>
                                          </p:stCondLst>
                                        </p:cTn>
                                        <p:tgtEl>
                                          <p:spTgt spid="27"/>
                                        </p:tgtEl>
                                        <p:attrNameLst>
                                          <p:attrName>ppt_y</p:attrName>
                                        </p:attrNameLst>
                                      </p:cBhvr>
                                    </p:anim>
                                    <p:animRot by="21600000">
                                      <p:cBhvr>
                                        <p:cTn id="10" dur="1000" fill="hold">
                                          <p:stCondLst>
                                            <p:cond delay="0"/>
                                          </p:stCondLst>
                                        </p:cTn>
                                        <p:tgtEl>
                                          <p:spTgt spid="27"/>
                                        </p:tgtEl>
                                        <p:attrNameLst>
                                          <p:attrName>r</p:attrName>
                                        </p:attrNameLst>
                                      </p:cBhvr>
                                    </p:animRot>
                                  </p:childTnLst>
                                </p:cTn>
                              </p:par>
                            </p:childTnLst>
                          </p:cTn>
                        </p:par>
                        <p:par>
                          <p:cTn id="11" fill="hold">
                            <p:stCondLst>
                              <p:cond delay="17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31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1" name="TextBox 76"/>
          <p:cNvSpPr txBox="1"/>
          <p:nvPr/>
        </p:nvSpPr>
        <p:spPr>
          <a:xfrm>
            <a:off x="3918585" y="2024380"/>
            <a:ext cx="7089775" cy="2030095"/>
          </a:xfrm>
          <a:prstGeom prst="rect">
            <a:avLst/>
          </a:prstGeom>
          <a:noFill/>
          <a:effectLst/>
        </p:spPr>
        <p:txBody>
          <a:bodyPr wrap="square" rtlCol="0">
            <a:spAutoFit/>
          </a:bodyPr>
          <a:p>
            <a:pPr algn="ctr"/>
            <a:r>
              <a:rPr sz="5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第</a:t>
            </a:r>
            <a:r>
              <a:rPr lang="zh-CN" sz="5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五</a:t>
            </a:r>
            <a:r>
              <a:rPr lang="zh-CN" sz="5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单元</a:t>
            </a:r>
            <a:endParaRPr sz="72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a:p>
            <a:pPr algn="ctr"/>
            <a:r>
              <a:rPr sz="72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艺术类型审美</a:t>
            </a:r>
            <a:endParaRPr sz="72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grpSp>
        <p:nvGrpSpPr>
          <p:cNvPr id="4" name="组合 3"/>
          <p:cNvGrpSpPr/>
          <p:nvPr/>
        </p:nvGrpSpPr>
        <p:grpSpPr>
          <a:xfrm>
            <a:off x="9921240" y="154305"/>
            <a:ext cx="2134870" cy="864870"/>
            <a:chOff x="15605" y="515"/>
            <a:chExt cx="3362" cy="1362"/>
          </a:xfrm>
        </p:grpSpPr>
        <p:grpSp>
          <p:nvGrpSpPr>
            <p:cNvPr id="17" name="组合 16"/>
            <p:cNvGrpSpPr/>
            <p:nvPr/>
          </p:nvGrpSpPr>
          <p:grpSpPr>
            <a:xfrm>
              <a:off x="17318" y="535"/>
              <a:ext cx="1438" cy="1343"/>
              <a:chOff x="6344" y="1046"/>
              <a:chExt cx="1438" cy="1343"/>
            </a:xfrm>
          </p:grpSpPr>
          <p:sp>
            <p:nvSpPr>
              <p:cNvPr id="18" name="椭圆 17"/>
              <p:cNvSpPr/>
              <p:nvPr/>
            </p:nvSpPr>
            <p:spPr>
              <a:xfrm>
                <a:off x="6344" y="1046"/>
                <a:ext cx="465" cy="460"/>
              </a:xfrm>
              <a:prstGeom prst="ellipse">
                <a:avLst/>
              </a:prstGeom>
              <a:noFill/>
              <a:ln w="41275">
                <a:solidFill>
                  <a:srgbClr val="FADB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0" name="组合 19"/>
            <p:cNvGrpSpPr/>
            <p:nvPr/>
          </p:nvGrpSpPr>
          <p:grpSpPr>
            <a:xfrm rot="20340000" flipH="1" flipV="1">
              <a:off x="15920" y="515"/>
              <a:ext cx="1438" cy="1343"/>
              <a:chOff x="6344" y="1046"/>
              <a:chExt cx="1438" cy="1343"/>
            </a:xfrm>
          </p:grpSpPr>
          <p:sp>
            <p:nvSpPr>
              <p:cNvPr id="5" name="椭圆 4"/>
              <p:cNvSpPr/>
              <p:nvPr/>
            </p:nvSpPr>
            <p:spPr>
              <a:xfrm>
                <a:off x="6344" y="1046"/>
                <a:ext cx="465" cy="460"/>
              </a:xfrm>
              <a:prstGeom prst="ellipse">
                <a:avLst/>
              </a:prstGeom>
              <a:noFill/>
              <a:ln w="41275">
                <a:solidFill>
                  <a:srgbClr val="CDE2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椭圆 21"/>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23" name="直接连接符 22"/>
            <p:cNvCxnSpPr/>
            <p:nvPr/>
          </p:nvCxnSpPr>
          <p:spPr>
            <a:xfrm flipH="1">
              <a:off x="15605" y="1141"/>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8505" y="995"/>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42" name="Rectangle 41"/>
          <p:cNvSpPr/>
          <p:nvPr/>
        </p:nvSpPr>
        <p:spPr>
          <a:xfrm>
            <a:off x="721360" y="5242560"/>
            <a:ext cx="10452100" cy="1185545"/>
          </a:xfrm>
          <a:prstGeom prst="rect">
            <a:avLst/>
          </a:prstGeom>
        </p:spPr>
        <p:txBody>
          <a:bodyPr wrap="square" lIns="121920" rIns="121920" bIns="60960">
            <a:spAutoFit/>
          </a:bodyPr>
          <a:lstStyle/>
          <a:p>
            <a:pPr algn="l" defTabSz="412750" hangingPunct="0">
              <a:lnSpc>
                <a:spcPct val="130000"/>
              </a:lnSpc>
              <a:spcBef>
                <a:spcPts val="0"/>
              </a:spcBef>
              <a:spcAft>
                <a:spcPts val="0"/>
              </a:spcAft>
              <a:defRPr sz="2000" b="0">
                <a:solidFill>
                  <a:srgbClr val="1C1F25"/>
                </a:solidFill>
                <a:latin typeface="Roboto Bold"/>
                <a:ea typeface="Roboto Bold"/>
                <a:cs typeface="Roboto Bold"/>
                <a:sym typeface="Roboto Bold"/>
              </a:defRPr>
            </a:pPr>
            <a:r>
              <a:rPr lang="en-US" sz="1800" dirty="0">
                <a:latin typeface="微软雅黑" panose="020B0503020204020204" charset="-122"/>
                <a:ea typeface="微软雅黑" panose="020B0503020204020204" charset="-122"/>
                <a:sym typeface="华文细黑" panose="02010600040101010101" charset="-122"/>
              </a:rPr>
              <a:t>艺术美是经过人类艺术创造和实践，将现实生活中的自然美加以概括和精炼，进而将“美”的概念集中表现于艺术作品所表现的美。艺术美是艺术的内容与形式的完美统一，在人类创造“美”的艺术活动中，无论是艺术的形式还是内容，都是艺术家创造的结果。</a:t>
            </a:r>
            <a:endParaRPr lang="en-US" sz="1800" dirty="0">
              <a:latin typeface="微软雅黑" panose="020B0503020204020204" charset="-122"/>
              <a:ea typeface="微软雅黑" panose="020B0503020204020204" charset="-122"/>
              <a:sym typeface="华文细黑" panose="02010600040101010101" charset="-122"/>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单元提要</a:t>
            </a:r>
            <a:endPar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endParaRPr>
          </a:p>
        </p:txBody>
      </p:sp>
    </p:spTree>
  </p:cSld>
  <p:clrMapOvr>
    <a:masterClrMapping/>
  </p:clrMapOvr>
  <p:transition spd="slow" advTm="3000">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31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229" y="5982129"/>
            <a:ext cx="12192000" cy="1787302"/>
          </a:xfrm>
          <a:prstGeom prst="rect">
            <a:avLst/>
          </a:prstGeom>
          <a:noFill/>
        </p:spPr>
      </p:pic>
      <p:sp>
        <p:nvSpPr>
          <p:cNvPr id="21" name="TextBox 76"/>
          <p:cNvSpPr txBox="1"/>
          <p:nvPr/>
        </p:nvSpPr>
        <p:spPr>
          <a:xfrm>
            <a:off x="4815647" y="456725"/>
            <a:ext cx="5451229" cy="583565"/>
          </a:xfrm>
          <a:prstGeom prst="rect">
            <a:avLst/>
          </a:prstGeom>
          <a:noFill/>
          <a:effectLst/>
        </p:spPr>
        <p:txBody>
          <a:bodyPr wrap="square" rtlCol="0">
            <a:spAutoFit/>
          </a:bodyPr>
          <a:p>
            <a:pPr algn="ctr">
              <a:buClrTx/>
              <a:buSzTx/>
              <a:buFontTx/>
            </a:pPr>
            <a:r>
              <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第 </a:t>
            </a:r>
            <a:r>
              <a:rPr lang="en-US" altLang="zh-CN"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15</a:t>
            </a:r>
            <a:r>
              <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 课　象征型艺术审美</a:t>
            </a:r>
            <a:endPar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endParaRPr>
          </a:p>
        </p:txBody>
      </p:sp>
      <p:sp>
        <p:nvSpPr>
          <p:cNvPr id="4" name="矩形 3"/>
          <p:cNvSpPr/>
          <p:nvPr>
            <p:custDataLst>
              <p:tags r:id="rId3"/>
            </p:custDataLst>
          </p:nvPr>
        </p:nvSpPr>
        <p:spPr>
          <a:xfrm>
            <a:off x="4210050" y="2139950"/>
            <a:ext cx="2985135" cy="398780"/>
          </a:xfrm>
          <a:prstGeom prst="rect">
            <a:avLst/>
          </a:prstGeom>
        </p:spPr>
        <p:txBody>
          <a:bodyPr wrap="square">
            <a:spAutoFit/>
          </a:bodyPr>
          <a:p>
            <a:pPr algn="l"/>
            <a:r>
              <a:rPr lang="zh-CN" altLang="en-US" sz="2000" dirty="0">
                <a:latin typeface="微软雅黑" panose="020B0503020204020204" charset="-122"/>
                <a:ea typeface="微软雅黑" panose="020B0503020204020204" charset="-122"/>
                <a:cs typeface="+mn-ea"/>
              </a:rPr>
              <a:t>学习目标</a:t>
            </a:r>
            <a:endParaRPr lang="zh-CN" altLang="en-US" sz="2000" dirty="0">
              <a:latin typeface="微软雅黑" panose="020B0503020204020204" charset="-122"/>
              <a:ea typeface="微软雅黑" panose="020B0503020204020204" charset="-122"/>
              <a:cs typeface="+mn-ea"/>
            </a:endParaRPr>
          </a:p>
        </p:txBody>
      </p:sp>
      <p:grpSp>
        <p:nvGrpSpPr>
          <p:cNvPr id="48" name="组合 47"/>
          <p:cNvGrpSpPr/>
          <p:nvPr>
            <p:custDataLst>
              <p:tags r:id="rId4"/>
            </p:custDataLst>
          </p:nvPr>
        </p:nvGrpSpPr>
        <p:grpSpPr>
          <a:xfrm>
            <a:off x="4346095" y="2788691"/>
            <a:ext cx="1228997" cy="1304543"/>
            <a:chOff x="748600" y="1708351"/>
            <a:chExt cx="1083469" cy="1083470"/>
          </a:xfrm>
        </p:grpSpPr>
        <p:sp>
          <p:nvSpPr>
            <p:cNvPr id="5" name="任意多边形 4"/>
            <p:cNvSpPr/>
            <p:nvPr>
              <p:custDataLst>
                <p:tags r:id="rId5"/>
              </p:custDataLst>
            </p:nvPr>
          </p:nvSpPr>
          <p:spPr>
            <a:xfrm>
              <a:off x="748600" y="1825304"/>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FFCA08"/>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6" name="椭圆 5"/>
            <p:cNvSpPr/>
            <p:nvPr>
              <p:custDataLst>
                <p:tags r:id="rId6"/>
              </p:custDataLst>
            </p:nvPr>
          </p:nvSpPr>
          <p:spPr>
            <a:xfrm>
              <a:off x="812895" y="1708351"/>
              <a:ext cx="1019174" cy="1019174"/>
            </a:xfrm>
            <a:prstGeom prst="ellipse">
              <a:avLst/>
            </a:prstGeom>
            <a:solidFill>
              <a:srgbClr val="FFCA08">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FFCA08">
                      <a:lumMod val="50000"/>
                    </a:srgbClr>
                  </a:solidFill>
                  <a:latin typeface="Calibri Light" panose="020F0302020204030204" charset="0"/>
                  <a:ea typeface="+mn-ea"/>
                  <a:cs typeface="+mn-ea"/>
                </a:rPr>
                <a:t>ONE</a:t>
              </a:r>
              <a:endParaRPr lang="en-US" altLang="zh-CN" smtClean="0">
                <a:solidFill>
                  <a:srgbClr val="FFCA08">
                    <a:lumMod val="50000"/>
                  </a:srgbClr>
                </a:solidFill>
                <a:latin typeface="Calibri Light" panose="020F0302020204030204" charset="0"/>
                <a:ea typeface="+mn-ea"/>
                <a:cs typeface="+mn-ea"/>
              </a:endParaRPr>
            </a:p>
          </p:txBody>
        </p:sp>
      </p:grpSp>
      <p:sp>
        <p:nvSpPr>
          <p:cNvPr id="10" name="矩形 9"/>
          <p:cNvSpPr/>
          <p:nvPr>
            <p:custDataLst>
              <p:tags r:id="rId7"/>
            </p:custDataLst>
          </p:nvPr>
        </p:nvSpPr>
        <p:spPr>
          <a:xfrm>
            <a:off x="4114165" y="4156710"/>
            <a:ext cx="2081530" cy="1565910"/>
          </a:xfrm>
          <a:prstGeom prst="rect">
            <a:avLst/>
          </a:prstGeom>
        </p:spPr>
        <p:txBody>
          <a:bodyPr wrap="square" anchor="t" anchorCtr="0">
            <a:spAutoFit/>
          </a:bodyPr>
          <a:p>
            <a:pPr algn="just">
              <a:lnSpc>
                <a:spcPct val="120000"/>
              </a:lnSpc>
              <a:spcBef>
                <a:spcPts val="0"/>
              </a:spcBef>
              <a:spcAft>
                <a:spcPts val="0"/>
              </a:spcAft>
            </a:pPr>
            <a:r>
              <a:rPr lang="zh-CN" altLang="en-US" sz="1600" dirty="0">
                <a:latin typeface="微软雅黑" panose="020B0503020204020204" charset="-122"/>
                <a:ea typeface="微软雅黑" panose="020B0503020204020204" charset="-122"/>
                <a:cs typeface="微软雅黑" panose="020B0503020204020204" charset="-122"/>
              </a:rPr>
              <a:t>1. 了解何为象征型艺术，学习运用象征型艺术的相关知识，掌握一定的象征型艺术的审美方法。</a:t>
            </a:r>
            <a:endParaRPr lang="zh-CN" altLang="en-US" sz="1600" dirty="0">
              <a:latin typeface="微软雅黑" panose="020B0503020204020204" charset="-122"/>
              <a:ea typeface="微软雅黑" panose="020B0503020204020204" charset="-122"/>
              <a:cs typeface="微软雅黑" panose="020B0503020204020204" charset="-122"/>
            </a:endParaRPr>
          </a:p>
        </p:txBody>
      </p:sp>
      <p:grpSp>
        <p:nvGrpSpPr>
          <p:cNvPr id="49" name="组合 48"/>
          <p:cNvGrpSpPr/>
          <p:nvPr>
            <p:custDataLst>
              <p:tags r:id="rId8"/>
            </p:custDataLst>
          </p:nvPr>
        </p:nvGrpSpPr>
        <p:grpSpPr>
          <a:xfrm>
            <a:off x="7310883" y="2788691"/>
            <a:ext cx="1228997" cy="1304543"/>
            <a:chOff x="3362322" y="1833156"/>
            <a:chExt cx="1083469" cy="1083470"/>
          </a:xfrm>
        </p:grpSpPr>
        <p:sp>
          <p:nvSpPr>
            <p:cNvPr id="7" name="任意多边形 6"/>
            <p:cNvSpPr/>
            <p:nvPr>
              <p:custDataLst>
                <p:tags r:id="rId9"/>
              </p:custDataLst>
            </p:nvPr>
          </p:nvSpPr>
          <p:spPr>
            <a:xfrm>
              <a:off x="3362322" y="1950109"/>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F8931D"/>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22" name="椭圆 21"/>
            <p:cNvSpPr/>
            <p:nvPr>
              <p:custDataLst>
                <p:tags r:id="rId10"/>
              </p:custDataLst>
            </p:nvPr>
          </p:nvSpPr>
          <p:spPr>
            <a:xfrm>
              <a:off x="3426617" y="1833156"/>
              <a:ext cx="1019174" cy="1019174"/>
            </a:xfrm>
            <a:prstGeom prst="ellipse">
              <a:avLst/>
            </a:prstGeom>
            <a:solidFill>
              <a:srgbClr val="F8931D">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F8931D">
                      <a:lumMod val="50000"/>
                    </a:srgbClr>
                  </a:solidFill>
                  <a:latin typeface="Calibri Light" panose="020F0302020204030204" charset="0"/>
                  <a:ea typeface="+mn-ea"/>
                  <a:cs typeface="+mn-ea"/>
                </a:rPr>
                <a:t>TWO</a:t>
              </a:r>
              <a:endParaRPr lang="en-US" altLang="zh-CN" smtClean="0">
                <a:solidFill>
                  <a:srgbClr val="F8931D">
                    <a:lumMod val="50000"/>
                  </a:srgbClr>
                </a:solidFill>
                <a:latin typeface="Calibri Light" panose="020F0302020204030204" charset="0"/>
                <a:ea typeface="+mn-ea"/>
                <a:cs typeface="+mn-ea"/>
              </a:endParaRPr>
            </a:p>
          </p:txBody>
        </p:sp>
      </p:grpSp>
      <p:sp>
        <p:nvSpPr>
          <p:cNvPr id="20" name="矩形 19"/>
          <p:cNvSpPr/>
          <p:nvPr>
            <p:custDataLst>
              <p:tags r:id="rId11"/>
            </p:custDataLst>
          </p:nvPr>
        </p:nvSpPr>
        <p:spPr>
          <a:xfrm>
            <a:off x="7195185" y="4156710"/>
            <a:ext cx="1965960" cy="1271270"/>
          </a:xfrm>
          <a:prstGeom prst="rect">
            <a:avLst/>
          </a:prstGeom>
        </p:spPr>
        <p:txBody>
          <a:bodyPr wrap="square" anchor="t" anchorCtr="0">
            <a:spAutoFit/>
          </a:bodyPr>
          <a:p>
            <a:pPr algn="just">
              <a:lnSpc>
                <a:spcPct val="120000"/>
              </a:lnSpc>
              <a:spcBef>
                <a:spcPts val="0"/>
              </a:spcBef>
              <a:spcAft>
                <a:spcPts val="0"/>
              </a:spcAft>
              <a:buClrTx/>
              <a:buSzTx/>
              <a:buFontTx/>
            </a:pPr>
            <a:r>
              <a:rPr lang="zh-CN" altLang="en-US" sz="1600" dirty="0">
                <a:latin typeface="微软雅黑" panose="020B0503020204020204" charset="-122"/>
                <a:ea typeface="微软雅黑" panose="020B0503020204020204" charset="-122"/>
                <a:cs typeface="微软雅黑" panose="020B0503020204020204" charset="-122"/>
              </a:rPr>
              <a:t>2. 充分认识万里长城的象征意义和崇高美，增强民族自豪感。</a:t>
            </a:r>
            <a:endParaRPr lang="zh-CN" altLang="en-US" sz="1600" dirty="0">
              <a:latin typeface="微软雅黑" panose="020B0503020204020204" charset="-122"/>
              <a:ea typeface="微软雅黑" panose="020B0503020204020204" charset="-122"/>
              <a:cs typeface="微软雅黑" panose="020B0503020204020204" charset="-122"/>
            </a:endParaRPr>
          </a:p>
        </p:txBody>
      </p:sp>
      <p:grpSp>
        <p:nvGrpSpPr>
          <p:cNvPr id="45" name="组合 44"/>
          <p:cNvGrpSpPr/>
          <p:nvPr>
            <p:custDataLst>
              <p:tags r:id="rId12"/>
            </p:custDataLst>
          </p:nvPr>
        </p:nvGrpSpPr>
        <p:grpSpPr>
          <a:xfrm>
            <a:off x="10275672" y="2788691"/>
            <a:ext cx="1228997" cy="1304543"/>
            <a:chOff x="5976044" y="1708351"/>
            <a:chExt cx="1083469" cy="1083470"/>
          </a:xfrm>
        </p:grpSpPr>
        <p:sp>
          <p:nvSpPr>
            <p:cNvPr id="36" name="任意多边形 35"/>
            <p:cNvSpPr/>
            <p:nvPr>
              <p:custDataLst>
                <p:tags r:id="rId13"/>
              </p:custDataLst>
            </p:nvPr>
          </p:nvSpPr>
          <p:spPr>
            <a:xfrm>
              <a:off x="5976044" y="1825304"/>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C74227"/>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37" name="椭圆 36"/>
            <p:cNvSpPr/>
            <p:nvPr>
              <p:custDataLst>
                <p:tags r:id="rId14"/>
              </p:custDataLst>
            </p:nvPr>
          </p:nvSpPr>
          <p:spPr>
            <a:xfrm>
              <a:off x="6040339" y="1708351"/>
              <a:ext cx="1019174" cy="1019174"/>
            </a:xfrm>
            <a:prstGeom prst="ellipse">
              <a:avLst/>
            </a:prstGeom>
            <a:solidFill>
              <a:srgbClr val="C74227">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C74227">
                      <a:lumMod val="50000"/>
                    </a:srgbClr>
                  </a:solidFill>
                  <a:latin typeface="Calibri Light" panose="020F0302020204030204" charset="0"/>
                  <a:ea typeface="+mn-ea"/>
                  <a:cs typeface="+mn-ea"/>
                </a:rPr>
                <a:t>THREE</a:t>
              </a:r>
              <a:endParaRPr lang="en-US" altLang="zh-CN" smtClean="0">
                <a:solidFill>
                  <a:srgbClr val="C74227">
                    <a:lumMod val="50000"/>
                  </a:srgbClr>
                </a:solidFill>
                <a:latin typeface="Calibri Light" panose="020F0302020204030204" charset="0"/>
                <a:ea typeface="+mn-ea"/>
                <a:cs typeface="+mn-ea"/>
              </a:endParaRPr>
            </a:p>
          </p:txBody>
        </p:sp>
      </p:grpSp>
      <p:sp>
        <p:nvSpPr>
          <p:cNvPr id="35" name="矩形 34"/>
          <p:cNvSpPr/>
          <p:nvPr>
            <p:custDataLst>
              <p:tags r:id="rId15"/>
            </p:custDataLst>
          </p:nvPr>
        </p:nvSpPr>
        <p:spPr>
          <a:xfrm>
            <a:off x="9966325" y="4156710"/>
            <a:ext cx="1836420" cy="1271270"/>
          </a:xfrm>
          <a:prstGeom prst="rect">
            <a:avLst/>
          </a:prstGeom>
        </p:spPr>
        <p:txBody>
          <a:bodyPr wrap="square" anchor="t" anchorCtr="0">
            <a:spAutoFit/>
          </a:bodyPr>
          <a:p>
            <a:pPr algn="just">
              <a:lnSpc>
                <a:spcPct val="120000"/>
              </a:lnSpc>
            </a:pPr>
            <a:r>
              <a:rPr lang="zh-CN" altLang="en-US" sz="1600" dirty="0">
                <a:latin typeface="微软雅黑" panose="020B0503020204020204" charset="-122"/>
                <a:ea typeface="微软雅黑" panose="020B0503020204020204" charset="-122"/>
                <a:cs typeface="微软雅黑" panose="020B0503020204020204" charset="-122"/>
              </a:rPr>
              <a:t>3. 开展审美活动，正确理解和认识象征型艺术代表作品的艺术美。</a:t>
            </a:r>
            <a:endParaRPr lang="zh-CN" altLang="en-US" sz="16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81660" y="1459865"/>
            <a:ext cx="11000740" cy="479933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万里长城</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977265" y="1736090"/>
            <a:ext cx="5570855" cy="424624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著名的中国古建筑学家罗哲文先生写了一副题为《长城赞》的长对联。</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上联：起春秋，历秦汉，及辽金，至元明，上下两千年。数不清将帅吏卒，黎庶百工，费尽移山心力，修筑此伟大工程。坚强毅力，聪明智慧，血汗辛勤，为中华留下巍峨丰碑。</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下联：跨峻岭，穿荒原，横瀚海，经绝壁，纵横十万里。望不断长龙烽垛，雄关隘口，犹如玉带明珠，点缀成江山锦绣。起伏奔腾，飞舞盘旋，太空遥见，给世界增添壮丽奇观。</a:t>
            </a:r>
            <a:endParaRPr lang="zh-CN" altLang="en-US">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9486900" y="87630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实例体验</a:t>
            </a:r>
            <a:endParaRPr lang="zh-CN" altLang="en-US" sz="3200">
              <a:latin typeface="方正正粗黑简体" panose="02000000000000000000" charset="-122"/>
              <a:ea typeface="方正正粗黑简体" panose="02000000000000000000" charset="-122"/>
            </a:endParaRPr>
          </a:p>
        </p:txBody>
      </p:sp>
      <p:pic>
        <p:nvPicPr>
          <p:cNvPr id="3" name="图片 2"/>
          <p:cNvPicPr>
            <a:picLocks noChangeAspect="1"/>
          </p:cNvPicPr>
          <p:nvPr/>
        </p:nvPicPr>
        <p:blipFill>
          <a:blip r:embed="rId1"/>
          <a:stretch>
            <a:fillRect/>
          </a:stretch>
        </p:blipFill>
        <p:spPr>
          <a:xfrm>
            <a:off x="6644005" y="2312670"/>
            <a:ext cx="4642485" cy="287210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81660" y="1459865"/>
            <a:ext cx="11000740" cy="479933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4160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万里长城</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977265" y="1921510"/>
            <a:ext cx="5045075" cy="387667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长城（图 5-1）的美主要是崇高美，即壮美。构成长城这种审美特征的主要因素，在于它自身的美与自然美的高度融合，在于它的审美形式与悲剧性精神内涵的高度统一。这是一件伟大的艺术作品，是我们精神、审美理想的象征。</a:t>
            </a:r>
            <a:endParaRPr lang="zh-CN" altLang="en-US">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spcBef>
                <a:spcPts val="0"/>
              </a:spcBef>
              <a:spcAft>
                <a:spcPts val="0"/>
              </a:spcAft>
              <a:extLst>
                <a:ext uri="{35155182-B16C-46BC-9424-99874614C6A1}">
                  <wpsdc:indentchars xmlns:wpsdc="http://www.wps.cn/officeDocument/2017/drawingmlCustomData" val="200" checksum="282533468"/>
                </a:ext>
              </a:extLs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体验建议：</a:t>
            </a:r>
            <a:r>
              <a:rPr lang="zh-CN" altLang="en-US">
                <a:latin typeface="微软雅黑" panose="020B0503020204020204" charset="-122"/>
                <a:ea typeface="微软雅黑" panose="020B0503020204020204" charset="-122"/>
                <a:cs typeface="微软雅黑" panose="020B0503020204020204" charset="-122"/>
              </a:rPr>
              <a:t>观看“长城”纪录片，注意“长城的建筑美”“长城的形式美”“长城的精神美”。看完纪录片后，结合课文内容谈谈自己的看法。</a:t>
            </a:r>
            <a:endParaRPr lang="zh-CN" altLang="en-US">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9486900" y="87630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实例体验</a:t>
            </a:r>
            <a:endParaRPr lang="zh-CN" altLang="en-US" sz="3200">
              <a:latin typeface="方正正粗黑简体" panose="02000000000000000000" charset="-122"/>
              <a:ea typeface="方正正粗黑简体" panose="02000000000000000000" charset="-122"/>
            </a:endParaRPr>
          </a:p>
        </p:txBody>
      </p:sp>
      <p:pic>
        <p:nvPicPr>
          <p:cNvPr id="2" name="图片 1"/>
          <p:cNvPicPr>
            <a:picLocks noChangeAspect="1"/>
          </p:cNvPicPr>
          <p:nvPr/>
        </p:nvPicPr>
        <p:blipFill>
          <a:blip r:embed="rId1"/>
          <a:stretch>
            <a:fillRect/>
          </a:stretch>
        </p:blipFill>
        <p:spPr>
          <a:xfrm>
            <a:off x="6309360" y="2317115"/>
            <a:ext cx="4996180" cy="308419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72135" y="1325880"/>
            <a:ext cx="11087735" cy="502412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45164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万里长城</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962660" y="1515745"/>
            <a:ext cx="10439400" cy="466153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长城，是人类文明史上最伟大的古代建筑之一。长城整齐、流畅的墙体线条，方形、圆形、多角形等形态各异的敌台以及烽火台都具有很高的审美价值。中国传统宇宙观认为：“一阴一阳之谓道。”这种阴阳两极在中国传统美学中体现为优美和壮美。简而言之，阴柔之美，即所谓“杏花，春雨，江南”; 而阳刚之美，即所谓“骏马，秋风，冀北”。长城的美，则属于阳刚之美，即壮美。壮美是以雄伟、刚健、宏大、粗犷为特征，以气势取胜。而阳刚之美则对于鼓舞一个民族的自信心，振奋一个民族的精神，起到推动历史的前进，具有不可估量的价值和意义。</a:t>
            </a:r>
            <a:endParaRPr lang="zh-CN" altLang="en-US">
              <a:latin typeface="楷体" panose="02010609060101010101" charset="-122"/>
              <a:ea typeface="楷体" panose="0201060906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长城的形式美更在于建筑与自然的结合。基于大地之上，以群山为座；蓝天之下，以云天为幕，把奇伟的自然美与建筑美融为一体，展示出一种人文与自然相融合的天人合一的境界，可以说是真正的“大地艺术”。例如，八达岭长城雄伟壮丽，沿南北两峰倚山而上。登上北八楼极目远眺，长城宛若游龙，曲直伸展，无穷无尽，景象十分开阔壮观。可以说，这里的长城，沉雄中见“阔大”。它使登临者目举高远，胸襟大开，浮想联翩。</a:t>
            </a:r>
            <a:endParaRPr lang="zh-CN" altLang="en-US">
              <a:latin typeface="楷体" panose="02010609060101010101" charset="-122"/>
              <a:ea typeface="楷体" panose="02010609060101010101" charset="-122"/>
            </a:endParaRPr>
          </a:p>
        </p:txBody>
      </p:sp>
      <p:sp>
        <p:nvSpPr>
          <p:cNvPr id="13" name="文本框 12"/>
          <p:cNvSpPr txBox="1"/>
          <p:nvPr/>
        </p:nvSpPr>
        <p:spPr>
          <a:xfrm>
            <a:off x="9306560" y="64643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实例分析</a:t>
            </a:r>
            <a:endParaRPr lang="zh-CN" altLang="en-US" sz="3200">
              <a:latin typeface="方正正粗黑简体" panose="02000000000000000000" charset="-122"/>
              <a:ea typeface="方正正粗黑简体" panose="02000000000000000000" charset="-122"/>
            </a:endParaRPr>
          </a:p>
        </p:txBody>
      </p:sp>
    </p:spTree>
  </p:cSld>
  <p:clrMapOvr>
    <a:masterClrMapping/>
  </p:clrMapOvr>
  <p:transition spd="slow">
    <p:comb/>
  </p:transition>
  <p:timing>
    <p:tnLst>
      <p:par>
        <p:cTn id="1" dur="indefinite" restart="never" nodeType="tmRoot"/>
      </p:par>
    </p:tnLst>
    <p:bldLst>
      <p:bldP spid="21" grpId="1" animBg="1"/>
      <p:bldP spid="4" grpId="1"/>
      <p:bldP spid="5" grpId="1" animBg="1"/>
    </p:bldLst>
  </p:timing>
</p:sld>
</file>

<file path=ppt/tags/tag1.xml><?xml version="1.0" encoding="utf-8"?>
<p:tagLst xmlns:p="http://schemas.openxmlformats.org/presentationml/2006/main">
  <p:tag name="KSO_WM_UNIT_PLACING_PICTURE_USER_VIEWPORT" val="{&quot;height&quot;:10800,&quot;width&quot;:19200}"/>
</p:tagLst>
</file>

<file path=ppt/tags/tag10.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2_1"/>
  <p:tag name="KSO_WM_UNIT_ID" val="diagram160488_4*l_h_f*1_2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11.xml><?xml version="1.0" encoding="utf-8"?>
<p:tagLst xmlns:p="http://schemas.openxmlformats.org/presentationml/2006/main">
  <p:tag name="KSO_WM_TAG_VERSION" val="1.0"/>
  <p:tag name="KSO_WM_BEAUTIFY_FLAG" val="#wm#"/>
  <p:tag name="KSO_WM_UNIT_TYPE" val="i"/>
  <p:tag name="KSO_WM_UNIT_ID" val="diagram160488_4*i*13"/>
  <p:tag name="KSO_WM_TEMPLATE_CATEGORY" val="diagram"/>
  <p:tag name="KSO_WM_TEMPLATE_INDEX" val="160488"/>
  <p:tag name="KSO_WM_UNIT_INDEX" val="13"/>
</p:tagLst>
</file>

<file path=ppt/tags/tag12.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3"/>
  <p:tag name="KSO_WM_UNIT_ID" val="diagram160488_4*l_i*1_3"/>
  <p:tag name="KSO_WM_UNIT_CLEAR" val="1"/>
  <p:tag name="KSO_WM_UNIT_LAYERLEVEL" val="1_1"/>
  <p:tag name="KSO_WM_BEAUTIFY_FLAG" val="#wm#"/>
  <p:tag name="KSO_WM_DIAGRAM_GROUP_CODE" val="l1-1"/>
  <p:tag name="KSO_WM_UNIT_FILL_FORE_SCHEMECOLOR_INDEX" val="7"/>
  <p:tag name="KSO_WM_UNIT_FILL_TYPE" val="1"/>
</p:tagLst>
</file>

<file path=ppt/tags/tag13.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3_1"/>
  <p:tag name="KSO_WM_UNIT_ID" val="diagram160488_4*l_h_a*1_3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7"/>
  <p:tag name="KSO_WM_UNIT_FILL_TYPE" val="1"/>
  <p:tag name="KSO_WM_UNIT_TEXT_FILL_FORE_SCHEMECOLOR_INDEX" val="7"/>
  <p:tag name="KSO_WM_UNIT_TEXT_FILL_TYPE" val="1"/>
</p:tagLst>
</file>

<file path=ppt/tags/tag14.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3_1"/>
  <p:tag name="KSO_WM_UNIT_ID" val="diagram160488_4*l_h_f*1_3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2*l_h_i*1_1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6.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2*l_h_f*1_1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49_2*l_h_i*1_2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8.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49_2*l_h_f*1_2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849_2*l_h_i*1_3_1"/>
  <p:tag name="KSO_WM_TEMPLATE_CATEGORY" val="diagram"/>
  <p:tag name="KSO_WM_TEMPLATE_INDEX" val="2017084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2.xml><?xml version="1.0" encoding="utf-8"?>
<p:tagLst xmlns:p="http://schemas.openxmlformats.org/presentationml/2006/main">
  <p:tag name="KSO_WM_TAG_VERSION" val="1.0"/>
  <p:tag name="KSO_WM_TEMPLATE_CATEGORY" val="diagram"/>
  <p:tag name="KSO_WM_TEMPLATE_INDEX" val="160488"/>
  <p:tag name="KSO_WM_UNIT_TYPE" val="a"/>
  <p:tag name="KSO_WM_UNIT_INDEX" val="1"/>
  <p:tag name="KSO_WM_UNIT_ID" val="diagram160488_4*a*1"/>
  <p:tag name="KSO_WM_UNIT_CLEAR" val="1"/>
  <p:tag name="KSO_WM_UNIT_LAYERLEVEL" val="1"/>
  <p:tag name="KSO_WM_UNIT_VALUE" val="25"/>
  <p:tag name="KSO_WM_UNIT_ISCONTENTSTITLE" val="0"/>
  <p:tag name="KSO_WM_UNIT_HIGHLIGHT" val="0"/>
  <p:tag name="KSO_WM_UNIT_COMPATIBLE" val="0"/>
  <p:tag name="KSO_WM_UNIT_PRESET_TEXT_INDEX" val="3"/>
  <p:tag name="KSO_WM_UNIT_PRESET_TEXT_LEN" val="17"/>
  <p:tag name="KSO_WM_BEAUTIFY_FLAG" val="#wm#"/>
</p:tagLst>
</file>

<file path=ppt/tags/tag20.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849_2*l_h_f*1_3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3"/>
  <p:tag name="KSO_WM_UNIT_ID" val="diagram20170849_2*l_h_i*1_3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20170849_2*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20170849_2*l_h_i*1_1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24.xml><?xml version="1.0" encoding="utf-8"?>
<p:tagLst xmlns:p="http://schemas.openxmlformats.org/presentationml/2006/main">
  <p:tag name="PA" val="v4.0.0"/>
</p:tagLst>
</file>

<file path=ppt/tags/tag25.xml><?xml version="1.0" encoding="utf-8"?>
<p:tagLst xmlns:p="http://schemas.openxmlformats.org/presentationml/2006/main">
  <p:tag name="PA" val="v4.0.0"/>
</p:tagLst>
</file>

<file path=ppt/tags/tag26.xml><?xml version="1.0" encoding="utf-8"?>
<p:tagLst xmlns:p="http://schemas.openxmlformats.org/presentationml/2006/main">
  <p:tag name="KSO_WM_TAG_VERSION" val="1.0"/>
  <p:tag name="KSO_WM_TEMPLATE_CATEGORY" val="diagram"/>
  <p:tag name="KSO_WM_TEMPLATE_INDEX" val="160488"/>
  <p:tag name="KSO_WM_UNIT_TYPE" val="a"/>
  <p:tag name="KSO_WM_UNIT_INDEX" val="1"/>
  <p:tag name="KSO_WM_UNIT_ID" val="diagram160488_4*a*1"/>
  <p:tag name="KSO_WM_UNIT_CLEAR" val="1"/>
  <p:tag name="KSO_WM_UNIT_LAYERLEVEL" val="1"/>
  <p:tag name="KSO_WM_UNIT_VALUE" val="25"/>
  <p:tag name="KSO_WM_UNIT_ISCONTENTSTITLE" val="0"/>
  <p:tag name="KSO_WM_UNIT_HIGHLIGHT" val="0"/>
  <p:tag name="KSO_WM_UNIT_COMPATIBLE" val="0"/>
  <p:tag name="KSO_WM_UNIT_PRESET_TEXT_INDEX" val="3"/>
  <p:tag name="KSO_WM_UNIT_PRESET_TEXT_LEN" val="17"/>
  <p:tag name="KSO_WM_BEAUTIFY_FLAG" val="#wm#"/>
</p:tagLst>
</file>

<file path=ppt/tags/tag27.xml><?xml version="1.0" encoding="utf-8"?>
<p:tagLst xmlns:p="http://schemas.openxmlformats.org/presentationml/2006/main">
  <p:tag name="KSO_WM_TAG_VERSION" val="1.0"/>
  <p:tag name="KSO_WM_BEAUTIFY_FLAG" val="#wm#"/>
  <p:tag name="KSO_WM_UNIT_TYPE" val="i"/>
  <p:tag name="KSO_WM_UNIT_ID" val="diagram160488_4*i*1"/>
  <p:tag name="KSO_WM_TEMPLATE_CATEGORY" val="diagram"/>
  <p:tag name="KSO_WM_TEMPLATE_INDEX" val="160488"/>
  <p:tag name="KSO_WM_UNIT_INDEX" val="1"/>
</p:tagLst>
</file>

<file path=ppt/tags/tag28.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1"/>
  <p:tag name="KSO_WM_UNIT_ID" val="diagram160488_4*l_i*1_1"/>
  <p:tag name="KSO_WM_UNIT_CLEAR" val="1"/>
  <p:tag name="KSO_WM_UNIT_LAYERLEVEL" val="1_1"/>
  <p:tag name="KSO_WM_BEAUTIFY_FLAG" val="#wm#"/>
  <p:tag name="KSO_WM_DIAGRAM_GROUP_CODE" val="l1-1"/>
  <p:tag name="KSO_WM_UNIT_FILL_FORE_SCHEMECOLOR_INDEX" val="5"/>
  <p:tag name="KSO_WM_UNIT_FILL_TYPE" val="1"/>
</p:tagLst>
</file>

<file path=ppt/tags/tag29.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1_1"/>
  <p:tag name="KSO_WM_UNIT_ID" val="diagram160488_4*l_h_a*1_1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5"/>
  <p:tag name="KSO_WM_UNIT_FILL_TYPE" val="1"/>
  <p:tag name="KSO_WM_UNIT_TEXT_FILL_FORE_SCHEMECOLOR_INDEX" val="5"/>
  <p:tag name="KSO_WM_UNIT_TEXT_FILL_TYPE" val="1"/>
</p:tagLst>
</file>

<file path=ppt/tags/tag3.xml><?xml version="1.0" encoding="utf-8"?>
<p:tagLst xmlns:p="http://schemas.openxmlformats.org/presentationml/2006/main">
  <p:tag name="KSO_WM_TAG_VERSION" val="1.0"/>
  <p:tag name="KSO_WM_BEAUTIFY_FLAG" val="#wm#"/>
  <p:tag name="KSO_WM_UNIT_TYPE" val="i"/>
  <p:tag name="KSO_WM_UNIT_ID" val="diagram160488_4*i*1"/>
  <p:tag name="KSO_WM_TEMPLATE_CATEGORY" val="diagram"/>
  <p:tag name="KSO_WM_TEMPLATE_INDEX" val="160488"/>
  <p:tag name="KSO_WM_UNIT_INDEX" val="1"/>
</p:tagLst>
</file>

<file path=ppt/tags/tag30.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1_1"/>
  <p:tag name="KSO_WM_UNIT_ID" val="diagram160488_4*l_h_f*1_1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31.xml><?xml version="1.0" encoding="utf-8"?>
<p:tagLst xmlns:p="http://schemas.openxmlformats.org/presentationml/2006/main">
  <p:tag name="KSO_WM_TAG_VERSION" val="1.0"/>
  <p:tag name="KSO_WM_BEAUTIFY_FLAG" val="#wm#"/>
  <p:tag name="KSO_WM_UNIT_TYPE" val="i"/>
  <p:tag name="KSO_WM_UNIT_ID" val="diagram160488_4*i*7"/>
  <p:tag name="KSO_WM_TEMPLATE_CATEGORY" val="diagram"/>
  <p:tag name="KSO_WM_TEMPLATE_INDEX" val="160488"/>
  <p:tag name="KSO_WM_UNIT_INDEX" val="7"/>
</p:tagLst>
</file>

<file path=ppt/tags/tag32.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2"/>
  <p:tag name="KSO_WM_UNIT_ID" val="diagram160488_4*l_i*1_2"/>
  <p:tag name="KSO_WM_UNIT_CLEAR" val="1"/>
  <p:tag name="KSO_WM_UNIT_LAYERLEVEL" val="1_1"/>
  <p:tag name="KSO_WM_BEAUTIFY_FLAG" val="#wm#"/>
  <p:tag name="KSO_WM_DIAGRAM_GROUP_CODE" val="l1-1"/>
  <p:tag name="KSO_WM_UNIT_FILL_FORE_SCHEMECOLOR_INDEX" val="6"/>
  <p:tag name="KSO_WM_UNIT_FILL_TYPE" val="1"/>
</p:tagLst>
</file>

<file path=ppt/tags/tag33.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2_1"/>
  <p:tag name="KSO_WM_UNIT_ID" val="diagram160488_4*l_h_a*1_2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6"/>
  <p:tag name="KSO_WM_UNIT_FILL_TYPE" val="1"/>
  <p:tag name="KSO_WM_UNIT_TEXT_FILL_FORE_SCHEMECOLOR_INDEX" val="6"/>
  <p:tag name="KSO_WM_UNIT_TEXT_FILL_TYPE" val="1"/>
</p:tagLst>
</file>

<file path=ppt/tags/tag34.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2_1"/>
  <p:tag name="KSO_WM_UNIT_ID" val="diagram160488_4*l_h_f*1_2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35.xml><?xml version="1.0" encoding="utf-8"?>
<p:tagLst xmlns:p="http://schemas.openxmlformats.org/presentationml/2006/main">
  <p:tag name="KSO_WM_TAG_VERSION" val="1.0"/>
  <p:tag name="KSO_WM_BEAUTIFY_FLAG" val="#wm#"/>
  <p:tag name="KSO_WM_UNIT_TYPE" val="i"/>
  <p:tag name="KSO_WM_UNIT_ID" val="diagram160488_4*i*13"/>
  <p:tag name="KSO_WM_TEMPLATE_CATEGORY" val="diagram"/>
  <p:tag name="KSO_WM_TEMPLATE_INDEX" val="160488"/>
  <p:tag name="KSO_WM_UNIT_INDEX" val="13"/>
</p:tagLst>
</file>

<file path=ppt/tags/tag36.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3"/>
  <p:tag name="KSO_WM_UNIT_ID" val="diagram160488_4*l_i*1_3"/>
  <p:tag name="KSO_WM_UNIT_CLEAR" val="1"/>
  <p:tag name="KSO_WM_UNIT_LAYERLEVEL" val="1_1"/>
  <p:tag name="KSO_WM_BEAUTIFY_FLAG" val="#wm#"/>
  <p:tag name="KSO_WM_DIAGRAM_GROUP_CODE" val="l1-1"/>
  <p:tag name="KSO_WM_UNIT_FILL_FORE_SCHEMECOLOR_INDEX" val="7"/>
  <p:tag name="KSO_WM_UNIT_FILL_TYPE" val="1"/>
</p:tagLst>
</file>

<file path=ppt/tags/tag37.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3_1"/>
  <p:tag name="KSO_WM_UNIT_ID" val="diagram160488_4*l_h_a*1_3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7"/>
  <p:tag name="KSO_WM_UNIT_FILL_TYPE" val="1"/>
  <p:tag name="KSO_WM_UNIT_TEXT_FILL_FORE_SCHEMECOLOR_INDEX" val="7"/>
  <p:tag name="KSO_WM_UNIT_TEXT_FILL_TYPE" val="1"/>
</p:tagLst>
</file>

<file path=ppt/tags/tag38.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3_1"/>
  <p:tag name="KSO_WM_UNIT_ID" val="diagram160488_4*l_h_f*1_3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39.xml><?xml version="1.0" encoding="utf-8"?>
<p:tagLst xmlns:p="http://schemas.openxmlformats.org/presentationml/2006/main">
  <p:tag name="KSO_WM_TAG_VERSION" val="1.0"/>
  <p:tag name="KSO_WM_BEAUTIFY_FLAG" val="#wm#"/>
  <p:tag name="KSO_WM_TEMPLATE_CATEGORY" val="diagram"/>
  <p:tag name="KSO_WM_TEMPLATE_INDEX" val="160360"/>
  <p:tag name="KSO_WM_UNIT_TYPE" val="l_i"/>
  <p:tag name="KSO_WM_UNIT_INDEX" val="1_1"/>
  <p:tag name="KSO_WM_UNIT_ID" val="diagram160360_3*l_i*1_1"/>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 name="KSO_WM_UNIT_TEXT_FORE_SCHEMECOLOR_INDEX" val="6"/>
  <p:tag name="KSO_WM_UNIT_TEXT_LINE_FILL_TYPE" val="2"/>
</p:tagLst>
</file>

<file path=ppt/tags/tag4.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1"/>
  <p:tag name="KSO_WM_UNIT_ID" val="diagram160488_4*l_i*1_1"/>
  <p:tag name="KSO_WM_UNIT_CLEAR" val="1"/>
  <p:tag name="KSO_WM_UNIT_LAYERLEVEL" val="1_1"/>
  <p:tag name="KSO_WM_BEAUTIFY_FLAG" val="#wm#"/>
  <p:tag name="KSO_WM_DIAGRAM_GROUP_CODE" val="l1-1"/>
  <p:tag name="KSO_WM_UNIT_FILL_FORE_SCHEMECOLOR_INDEX" val="5"/>
  <p:tag name="KSO_WM_UNIT_FILL_TYPE" val="1"/>
</p:tagLst>
</file>

<file path=ppt/tags/tag40.xml><?xml version="1.0" encoding="utf-8"?>
<p:tagLst xmlns:p="http://schemas.openxmlformats.org/presentationml/2006/main">
  <p:tag name="KSO_WM_TAG_VERSION" val="1.0"/>
  <p:tag name="KSO_WM_BEAUTIFY_FLAG" val="#wm#"/>
  <p:tag name="KSO_WM_TEMPLATE_CATEGORY" val="diagram"/>
  <p:tag name="KSO_WM_TEMPLATE_INDEX" val="160360"/>
  <p:tag name="KSO_WM_UNIT_TYPE" val="l_h_f"/>
  <p:tag name="KSO_WM_UNIT_INDEX" val="1_1_1"/>
  <p:tag name="KSO_WM_UNIT_ID" val="diagram160360_3*l_h_f*1_1_1"/>
  <p:tag name="KSO_WM_UNIT_CLEAR" val="1"/>
  <p:tag name="KSO_WM_UNIT_LAYERLEVEL" val="1_1_1"/>
  <p:tag name="KSO_WM_UNIT_VALUE" val="72"/>
  <p:tag name="KSO_WM_UNIT_HIGHLIGHT" val="0"/>
  <p:tag name="KSO_WM_UNIT_COMPATIBLE" val="0"/>
  <p:tag name="KSO_WM_UNIT_PRESET_TEXT_INDEX" val="4"/>
  <p:tag name="KSO_WM_UNIT_PRESET_TEXT_LEN" val="57"/>
  <p:tag name="KSO_WM_DIAGRAM_GROUP_CODE" val="l1-1"/>
  <p:tag name="KSO_WM_UNIT_FILL_FORE_SCHEMECOLOR_INDEX" val="5"/>
  <p:tag name="KSO_WM_UNIT_FILL_TYPE" val="1"/>
  <p:tag name="KSO_WM_UNIT_TEXT_FILL_FORE_SCHEMECOLOR_INDEX" val="5"/>
  <p:tag name="KSO_WM_UNIT_TEXT_FILL_TYPE" val="1"/>
</p:tagLst>
</file>

<file path=ppt/tags/tag41.xml><?xml version="1.0" encoding="utf-8"?>
<p:tagLst xmlns:p="http://schemas.openxmlformats.org/presentationml/2006/main">
  <p:tag name="KSO_WM_TAG_VERSION" val="1.0"/>
  <p:tag name="KSO_WM_BEAUTIFY_FLAG" val="#wm#"/>
  <p:tag name="KSO_WM_TEMPLATE_CATEGORY" val="diagram"/>
  <p:tag name="KSO_WM_TEMPLATE_INDEX" val="160360"/>
  <p:tag name="KSO_WM_UNIT_TYPE" val="l_i"/>
  <p:tag name="KSO_WM_UNIT_INDEX" val="1_2"/>
  <p:tag name="KSO_WM_UNIT_ID" val="diagram160360_3*l_i*1_2"/>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 name="KSO_WM_UNIT_TEXT_FORE_SCHEMECOLOR_INDEX" val="6"/>
  <p:tag name="KSO_WM_UNIT_TEXT_LINE_FILL_TYPE" val="2"/>
</p:tagLst>
</file>

<file path=ppt/tags/tag42.xml><?xml version="1.0" encoding="utf-8"?>
<p:tagLst xmlns:p="http://schemas.openxmlformats.org/presentationml/2006/main">
  <p:tag name="KSO_WM_TAG_VERSION" val="1.0"/>
  <p:tag name="KSO_WM_BEAUTIFY_FLAG" val="#wm#"/>
  <p:tag name="KSO_WM_TEMPLATE_CATEGORY" val="diagram"/>
  <p:tag name="KSO_WM_TEMPLATE_INDEX" val="160360"/>
  <p:tag name="KSO_WM_UNIT_TYPE" val="l_h_f"/>
  <p:tag name="KSO_WM_UNIT_INDEX" val="1_2_1"/>
  <p:tag name="KSO_WM_UNIT_ID" val="diagram160360_3*l_h_f*1_2_1"/>
  <p:tag name="KSO_WM_UNIT_CLEAR" val="1"/>
  <p:tag name="KSO_WM_UNIT_LAYERLEVEL" val="1_1_1"/>
  <p:tag name="KSO_WM_UNIT_VALUE" val="72"/>
  <p:tag name="KSO_WM_UNIT_HIGHLIGHT" val="0"/>
  <p:tag name="KSO_WM_UNIT_COMPATIBLE" val="0"/>
  <p:tag name="KSO_WM_UNIT_PRESET_TEXT_INDEX" val="4"/>
  <p:tag name="KSO_WM_UNIT_PRESET_TEXT_LEN" val="57"/>
  <p:tag name="KSO_WM_DIAGRAM_GROUP_CODE" val="l1-1"/>
  <p:tag name="KSO_WM_UNIT_FILL_FORE_SCHEMECOLOR_INDEX" val="5"/>
  <p:tag name="KSO_WM_UNIT_FILL_TYPE" val="1"/>
  <p:tag name="KSO_WM_UNIT_TEXT_FILL_FORE_SCHEMECOLOR_INDEX" val="5"/>
  <p:tag name="KSO_WM_UNIT_TEXT_FILL_TYPE" val="1"/>
</p:tagLst>
</file>

<file path=ppt/tags/tag43.xml><?xml version="1.0" encoding="utf-8"?>
<p:tagLst xmlns:p="http://schemas.openxmlformats.org/presentationml/2006/main">
  <p:tag name="KSO_WM_TAG_VERSION" val="1.0"/>
  <p:tag name="KSO_WM_BEAUTIFY_FLAG" val="#wm#"/>
  <p:tag name="KSO_WM_TEMPLATE_CATEGORY" val="diagram"/>
  <p:tag name="KSO_WM_TEMPLATE_INDEX" val="160360"/>
  <p:tag name="KSO_WM_UNIT_TYPE" val="l_i"/>
  <p:tag name="KSO_WM_UNIT_INDEX" val="1_3"/>
  <p:tag name="KSO_WM_UNIT_ID" val="diagram160360_3*l_i*1_3"/>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 name="KSO_WM_UNIT_TEXT_FORE_SCHEMECOLOR_INDEX" val="6"/>
  <p:tag name="KSO_WM_UNIT_TEXT_LINE_FILL_TYPE" val="2"/>
</p:tagLst>
</file>

<file path=ppt/tags/tag44.xml><?xml version="1.0" encoding="utf-8"?>
<p:tagLst xmlns:p="http://schemas.openxmlformats.org/presentationml/2006/main">
  <p:tag name="KSO_WM_TAG_VERSION" val="1.0"/>
  <p:tag name="KSO_WM_BEAUTIFY_FLAG" val="#wm#"/>
  <p:tag name="KSO_WM_TEMPLATE_CATEGORY" val="diagram"/>
  <p:tag name="KSO_WM_TEMPLATE_INDEX" val="160360"/>
  <p:tag name="KSO_WM_UNIT_TYPE" val="l_h_f"/>
  <p:tag name="KSO_WM_UNIT_INDEX" val="1_3_1"/>
  <p:tag name="KSO_WM_UNIT_ID" val="diagram160360_3*l_h_f*1_3_1"/>
  <p:tag name="KSO_WM_UNIT_CLEAR" val="1"/>
  <p:tag name="KSO_WM_UNIT_LAYERLEVEL" val="1_1_1"/>
  <p:tag name="KSO_WM_UNIT_VALUE" val="72"/>
  <p:tag name="KSO_WM_UNIT_HIGHLIGHT" val="0"/>
  <p:tag name="KSO_WM_UNIT_COMPATIBLE" val="0"/>
  <p:tag name="KSO_WM_UNIT_PRESET_TEXT_INDEX" val="4"/>
  <p:tag name="KSO_WM_UNIT_PRESET_TEXT_LEN" val="57"/>
  <p:tag name="KSO_WM_DIAGRAM_GROUP_CODE" val="l1-1"/>
  <p:tag name="KSO_WM_UNIT_FILL_FORE_SCHEMECOLOR_INDEX" val="5"/>
  <p:tag name="KSO_WM_UNIT_FILL_TYPE" val="1"/>
  <p:tag name="KSO_WM_UNIT_TEXT_FILL_FORE_SCHEMECOLOR_INDEX" val="5"/>
  <p:tag name="KSO_WM_UNIT_TEXT_FILL_TYPE" val="1"/>
</p:tagLst>
</file>

<file path=ppt/tags/tag45.xml><?xml version="1.0" encoding="utf-8"?>
<p:tagLst xmlns:p="http://schemas.openxmlformats.org/presentationml/2006/main">
  <p:tag name="PA" val="v4.0.0"/>
</p:tagLst>
</file>

<file path=ppt/tags/tag46.xml><?xml version="1.0" encoding="utf-8"?>
<p:tagLst xmlns:p="http://schemas.openxmlformats.org/presentationml/2006/main">
  <p:tag name="PA" val="v4.0.0"/>
</p:tagLst>
</file>

<file path=ppt/tags/tag47.xml><?xml version="1.0" encoding="utf-8"?>
<p:tagLst xmlns:p="http://schemas.openxmlformats.org/presentationml/2006/main">
  <p:tag name="KSO_WM_TAG_VERSION" val="1.0"/>
  <p:tag name="KSO_WM_TEMPLATE_CATEGORY" val="diagram"/>
  <p:tag name="KSO_WM_TEMPLATE_INDEX" val="160488"/>
  <p:tag name="KSO_WM_UNIT_TYPE" val="a"/>
  <p:tag name="KSO_WM_UNIT_INDEX" val="1"/>
  <p:tag name="KSO_WM_UNIT_ID" val="diagram160488_4*a*1"/>
  <p:tag name="KSO_WM_UNIT_CLEAR" val="1"/>
  <p:tag name="KSO_WM_UNIT_LAYERLEVEL" val="1"/>
  <p:tag name="KSO_WM_UNIT_VALUE" val="25"/>
  <p:tag name="KSO_WM_UNIT_ISCONTENTSTITLE" val="0"/>
  <p:tag name="KSO_WM_UNIT_HIGHLIGHT" val="0"/>
  <p:tag name="KSO_WM_UNIT_COMPATIBLE" val="0"/>
  <p:tag name="KSO_WM_UNIT_PRESET_TEXT_INDEX" val="3"/>
  <p:tag name="KSO_WM_UNIT_PRESET_TEXT_LEN" val="17"/>
  <p:tag name="KSO_WM_BEAUTIFY_FLAG" val="#wm#"/>
</p:tagLst>
</file>

<file path=ppt/tags/tag48.xml><?xml version="1.0" encoding="utf-8"?>
<p:tagLst xmlns:p="http://schemas.openxmlformats.org/presentationml/2006/main">
  <p:tag name="KSO_WM_TAG_VERSION" val="1.0"/>
  <p:tag name="KSO_WM_BEAUTIFY_FLAG" val="#wm#"/>
  <p:tag name="KSO_WM_UNIT_TYPE" val="i"/>
  <p:tag name="KSO_WM_UNIT_ID" val="diagram160488_4*i*1"/>
  <p:tag name="KSO_WM_TEMPLATE_CATEGORY" val="diagram"/>
  <p:tag name="KSO_WM_TEMPLATE_INDEX" val="160488"/>
  <p:tag name="KSO_WM_UNIT_INDEX" val="1"/>
</p:tagLst>
</file>

<file path=ppt/tags/tag49.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1"/>
  <p:tag name="KSO_WM_UNIT_ID" val="diagram160488_4*l_i*1_1"/>
  <p:tag name="KSO_WM_UNIT_CLEAR" val="1"/>
  <p:tag name="KSO_WM_UNIT_LAYERLEVEL" val="1_1"/>
  <p:tag name="KSO_WM_BEAUTIFY_FLAG" val="#wm#"/>
  <p:tag name="KSO_WM_DIAGRAM_GROUP_CODE" val="l1-1"/>
  <p:tag name="KSO_WM_UNIT_FILL_FORE_SCHEMECOLOR_INDEX" val="5"/>
  <p:tag name="KSO_WM_UNIT_FILL_TYPE" val="1"/>
</p:tagLst>
</file>

<file path=ppt/tags/tag5.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1_1"/>
  <p:tag name="KSO_WM_UNIT_ID" val="diagram160488_4*l_h_a*1_1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5"/>
  <p:tag name="KSO_WM_UNIT_FILL_TYPE" val="1"/>
  <p:tag name="KSO_WM_UNIT_TEXT_FILL_FORE_SCHEMECOLOR_INDEX" val="5"/>
  <p:tag name="KSO_WM_UNIT_TEXT_FILL_TYPE" val="1"/>
</p:tagLst>
</file>

<file path=ppt/tags/tag50.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1_1"/>
  <p:tag name="KSO_WM_UNIT_ID" val="diagram160488_4*l_h_a*1_1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5"/>
  <p:tag name="KSO_WM_UNIT_FILL_TYPE" val="1"/>
  <p:tag name="KSO_WM_UNIT_TEXT_FILL_FORE_SCHEMECOLOR_INDEX" val="5"/>
  <p:tag name="KSO_WM_UNIT_TEXT_FILL_TYPE" val="1"/>
</p:tagLst>
</file>

<file path=ppt/tags/tag51.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1_1"/>
  <p:tag name="KSO_WM_UNIT_ID" val="diagram160488_4*l_h_f*1_1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52.xml><?xml version="1.0" encoding="utf-8"?>
<p:tagLst xmlns:p="http://schemas.openxmlformats.org/presentationml/2006/main">
  <p:tag name="KSO_WM_TAG_VERSION" val="1.0"/>
  <p:tag name="KSO_WM_BEAUTIFY_FLAG" val="#wm#"/>
  <p:tag name="KSO_WM_UNIT_TYPE" val="i"/>
  <p:tag name="KSO_WM_UNIT_ID" val="diagram160488_4*i*7"/>
  <p:tag name="KSO_WM_TEMPLATE_CATEGORY" val="diagram"/>
  <p:tag name="KSO_WM_TEMPLATE_INDEX" val="160488"/>
  <p:tag name="KSO_WM_UNIT_INDEX" val="7"/>
</p:tagLst>
</file>

<file path=ppt/tags/tag53.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2"/>
  <p:tag name="KSO_WM_UNIT_ID" val="diagram160488_4*l_i*1_2"/>
  <p:tag name="KSO_WM_UNIT_CLEAR" val="1"/>
  <p:tag name="KSO_WM_UNIT_LAYERLEVEL" val="1_1"/>
  <p:tag name="KSO_WM_BEAUTIFY_FLAG" val="#wm#"/>
  <p:tag name="KSO_WM_DIAGRAM_GROUP_CODE" val="l1-1"/>
  <p:tag name="KSO_WM_UNIT_FILL_FORE_SCHEMECOLOR_INDEX" val="6"/>
  <p:tag name="KSO_WM_UNIT_FILL_TYPE" val="1"/>
</p:tagLst>
</file>

<file path=ppt/tags/tag54.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2_1"/>
  <p:tag name="KSO_WM_UNIT_ID" val="diagram160488_4*l_h_a*1_2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6"/>
  <p:tag name="KSO_WM_UNIT_FILL_TYPE" val="1"/>
  <p:tag name="KSO_WM_UNIT_TEXT_FILL_FORE_SCHEMECOLOR_INDEX" val="6"/>
  <p:tag name="KSO_WM_UNIT_TEXT_FILL_TYPE" val="1"/>
</p:tagLst>
</file>

<file path=ppt/tags/tag55.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2_1"/>
  <p:tag name="KSO_WM_UNIT_ID" val="diagram160488_4*l_h_f*1_2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56.xml><?xml version="1.0" encoding="utf-8"?>
<p:tagLst xmlns:p="http://schemas.openxmlformats.org/presentationml/2006/main">
  <p:tag name="KSO_WM_TAG_VERSION" val="1.0"/>
  <p:tag name="KSO_WM_BEAUTIFY_FLAG" val="#wm#"/>
  <p:tag name="KSO_WM_UNIT_TYPE" val="i"/>
  <p:tag name="KSO_WM_UNIT_ID" val="diagram160488_4*i*13"/>
  <p:tag name="KSO_WM_TEMPLATE_CATEGORY" val="diagram"/>
  <p:tag name="KSO_WM_TEMPLATE_INDEX" val="160488"/>
  <p:tag name="KSO_WM_UNIT_INDEX" val="13"/>
</p:tagLst>
</file>

<file path=ppt/tags/tag57.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3"/>
  <p:tag name="KSO_WM_UNIT_ID" val="diagram160488_4*l_i*1_3"/>
  <p:tag name="KSO_WM_UNIT_CLEAR" val="1"/>
  <p:tag name="KSO_WM_UNIT_LAYERLEVEL" val="1_1"/>
  <p:tag name="KSO_WM_BEAUTIFY_FLAG" val="#wm#"/>
  <p:tag name="KSO_WM_DIAGRAM_GROUP_CODE" val="l1-1"/>
  <p:tag name="KSO_WM_UNIT_FILL_FORE_SCHEMECOLOR_INDEX" val="7"/>
  <p:tag name="KSO_WM_UNIT_FILL_TYPE" val="1"/>
</p:tagLst>
</file>

<file path=ppt/tags/tag58.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3_1"/>
  <p:tag name="KSO_WM_UNIT_ID" val="diagram160488_4*l_h_a*1_3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7"/>
  <p:tag name="KSO_WM_UNIT_FILL_TYPE" val="1"/>
  <p:tag name="KSO_WM_UNIT_TEXT_FILL_FORE_SCHEMECOLOR_INDEX" val="7"/>
  <p:tag name="KSO_WM_UNIT_TEXT_FILL_TYPE" val="1"/>
</p:tagLst>
</file>

<file path=ppt/tags/tag59.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3_1"/>
  <p:tag name="KSO_WM_UNIT_ID" val="diagram160488_4*l_h_f*1_3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6.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1_1"/>
  <p:tag name="KSO_WM_UNIT_ID" val="diagram160488_4*l_h_f*1_1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60.xml><?xml version="1.0" encoding="utf-8"?>
<p:tagLst xmlns:p="http://schemas.openxmlformats.org/presentationml/2006/main">
  <p:tag name="KSO_WM_TAG_VERSION" val="1.0"/>
  <p:tag name="KSO_WM_BEAUTIFY_FLAG" val="#wm#"/>
  <p:tag name="KSO_WM_TEMPLATE_CATEGORY" val="diagram"/>
  <p:tag name="KSO_WM_TEMPLATE_INDEX" val="20168424"/>
  <p:tag name="KSO_WM_UNIT_TYPE" val="l_h_a"/>
  <p:tag name="KSO_WM_UNIT_INDEX" val="1_1_1"/>
  <p:tag name="KSO_WM_UNIT_LAYERLEVEL" val="1_1_1"/>
  <p:tag name="KSO_WM_UNIT_VALUE" val="20"/>
  <p:tag name="KSO_WM_UNIT_HIGHLIGHT" val="0"/>
  <p:tag name="KSO_WM_UNIT_COMPATIBLE" val="0"/>
  <p:tag name="KSO_WM_UNIT_CLEAR" val="0"/>
  <p:tag name="KSO_WM_DIAGRAM_GROUP_CODE" val="l1-1"/>
  <p:tag name="KSO_WM_UNIT_ID" val="diagram20168424_2*l_h_a*1_1_1"/>
  <p:tag name="KSO_WM_UNIT_PRESET_TEXT" val="单击&#13;添加标题"/>
  <p:tag name="KSO_WM_UNIT_FILL_FORE_SCHEMECOLOR_INDEX" val="7"/>
  <p:tag name="KSO_WM_UNIT_FILL_TYPE" val="1"/>
  <p:tag name="KSO_WM_UNIT_LINE_FORE_SCHEMECOLOR_INDEX" val="2"/>
  <p:tag name="KSO_WM_UNIT_LINE_FILL_TYPE" val="2"/>
  <p:tag name="KSO_WM_UNIT_TEXT_FILL_FORE_SCHEMECOLOR_INDEX" val="14"/>
  <p:tag name="KSO_WM_UNIT_TEXT_FILL_TYPE" val="1"/>
</p:tagLst>
</file>

<file path=ppt/tags/tag61.xml><?xml version="1.0" encoding="utf-8"?>
<p:tagLst xmlns:p="http://schemas.openxmlformats.org/presentationml/2006/main">
  <p:tag name="KSO_WM_TAG_VERSION" val="1.0"/>
  <p:tag name="KSO_WM_BEAUTIFY_FLAG" val="#wm#"/>
  <p:tag name="KSO_WM_TEMPLATE_CATEGORY" val="diagram"/>
  <p:tag name="KSO_WM_TEMPLATE_INDEX" val="20168424"/>
  <p:tag name="KSO_WM_UNIT_TYPE" val="l_h_i"/>
  <p:tag name="KSO_WM_UNIT_INDEX" val="1_1_1"/>
  <p:tag name="KSO_WM_UNIT_ID" val="diagram20168424_2*l_h_i*1_1_1"/>
  <p:tag name="KSO_WM_UNIT_LAYERLEVEL" val="1_1_1"/>
  <p:tag name="KSO_WM_DIAGRAM_GROUP_CODE" val="l1-1"/>
  <p:tag name="KSO_WM_UNIT_FILL_FORE_SCHEMECOLOR_INDEX" val="7"/>
  <p:tag name="KSO_WM_UNIT_FILL_TYPE" val="1"/>
  <p:tag name="KSO_WM_UNIT_LINE_FORE_SCHEMECOLOR_INDEX" val="2"/>
  <p:tag name="KSO_WM_UNIT_LINE_FILL_TYPE" val="2"/>
  <p:tag name="KSO_WM_UNIT_TEXT_FILL_FORE_SCHEMECOLOR_INDEX" val="14"/>
  <p:tag name="KSO_WM_UNIT_TEXT_FILL_TYPE" val="1"/>
</p:tagLst>
</file>

<file path=ppt/tags/tag62.xml><?xml version="1.0" encoding="utf-8"?>
<p:tagLst xmlns:p="http://schemas.openxmlformats.org/presentationml/2006/main">
  <p:tag name="KSO_WM_TAG_VERSION" val="1.0"/>
  <p:tag name="KSO_WM_BEAUTIFY_FLAG" val="#wm#"/>
  <p:tag name="KSO_WM_TEMPLATE_CATEGORY" val="diagram"/>
  <p:tag name="KSO_WM_TEMPLATE_INDEX" val="20168424"/>
  <p:tag name="KSO_WM_UNIT_TYPE" val="l_h_a"/>
  <p:tag name="KSO_WM_UNIT_INDEX" val="1_2_1"/>
  <p:tag name="KSO_WM_UNIT_LAYERLEVEL" val="1_1_1"/>
  <p:tag name="KSO_WM_UNIT_VALUE" val="20"/>
  <p:tag name="KSO_WM_UNIT_HIGHLIGHT" val="0"/>
  <p:tag name="KSO_WM_UNIT_COMPATIBLE" val="0"/>
  <p:tag name="KSO_WM_UNIT_CLEAR" val="0"/>
  <p:tag name="KSO_WM_DIAGRAM_GROUP_CODE" val="l1-1"/>
  <p:tag name="KSO_WM_UNIT_ID" val="diagram20168424_2*l_h_a*1_2_1"/>
  <p:tag name="KSO_WM_UNIT_PRESET_TEXT" val="单击&#13;添加标题"/>
  <p:tag name="KSO_WM_UNIT_FILL_FORE_SCHEMECOLOR_INDEX" val="5"/>
  <p:tag name="KSO_WM_UNIT_FILL_TYPE" val="1"/>
  <p:tag name="KSO_WM_UNIT_LINE_FORE_SCHEMECOLOR_INDEX" val="2"/>
  <p:tag name="KSO_WM_UNIT_LINE_FILL_TYPE" val="2"/>
  <p:tag name="KSO_WM_UNIT_TEXT_FILL_FORE_SCHEMECOLOR_INDEX" val="14"/>
  <p:tag name="KSO_WM_UNIT_TEXT_FILL_TYPE" val="1"/>
</p:tagLst>
</file>

<file path=ppt/tags/tag63.xml><?xml version="1.0" encoding="utf-8"?>
<p:tagLst xmlns:p="http://schemas.openxmlformats.org/presentationml/2006/main">
  <p:tag name="KSO_WM_TAG_VERSION" val="1.0"/>
  <p:tag name="KSO_WM_BEAUTIFY_FLAG" val="#wm#"/>
  <p:tag name="KSO_WM_TEMPLATE_CATEGORY" val="diagram"/>
  <p:tag name="KSO_WM_TEMPLATE_INDEX" val="20168424"/>
  <p:tag name="KSO_WM_UNIT_TYPE" val="l_h_i"/>
  <p:tag name="KSO_WM_UNIT_INDEX" val="1_2_1"/>
  <p:tag name="KSO_WM_UNIT_ID" val="diagram20168424_2*l_h_i*1_2_1"/>
  <p:tag name="KSO_WM_UNIT_LAYERLEVEL" val="1_1_1"/>
  <p:tag name="KSO_WM_DIAGRAM_GROUP_CODE" val="l1-1"/>
  <p:tag name="KSO_WM_UNIT_FILL_FORE_SCHEMECOLOR_INDEX" val="5"/>
  <p:tag name="KSO_WM_UNIT_FILL_TYPE" val="1"/>
  <p:tag name="KSO_WM_UNIT_LINE_FORE_SCHEMECOLOR_INDEX" val="2"/>
  <p:tag name="KSO_WM_UNIT_LINE_FILL_TYPE" val="2"/>
  <p:tag name="KSO_WM_UNIT_TEXT_FILL_FORE_SCHEMECOLOR_INDEX" val="14"/>
  <p:tag name="KSO_WM_UNIT_TEXT_FILL_TYPE" val="1"/>
</p:tagLst>
</file>

<file path=ppt/tags/tag64.xml><?xml version="1.0" encoding="utf-8"?>
<p:tagLst xmlns:p="http://schemas.openxmlformats.org/presentationml/2006/main">
  <p:tag name="KSO_WM_TAG_VERSION" val="1.0"/>
  <p:tag name="KSO_WM_BEAUTIFY_FLAG" val="#wm#"/>
  <p:tag name="KSO_WM_TEMPLATE_CATEGORY" val="diagram"/>
  <p:tag name="KSO_WM_TEMPLATE_INDEX" val="20168424"/>
  <p:tag name="KSO_WM_UNIT_TYPE" val="l_h_i"/>
  <p:tag name="KSO_WM_UNIT_INDEX" val="1_1_2"/>
  <p:tag name="KSO_WM_UNIT_ID" val="diagram20168424_2*l_h_i*1_1_2"/>
  <p:tag name="KSO_WM_UNIT_LAYERLEVEL" val="1_1_1"/>
  <p:tag name="KSO_WM_DIAGRAM_GROUP_CODE" val="l1-1"/>
  <p:tag name="KSO_WM_UNIT_FILL_FORE_SCHEMECOLOR_INDEX" val="16"/>
  <p:tag name="KSO_WM_UNIT_FILL_TYPE" val="1"/>
  <p:tag name="KSO_WM_UNIT_TEXT_FILL_FORE_SCHEMECOLOR_INDEX" val="14"/>
  <p:tag name="KSO_WM_UNIT_TEXT_FILL_TYPE" val="1"/>
</p:tagLst>
</file>

<file path=ppt/tags/tag65.xml><?xml version="1.0" encoding="utf-8"?>
<p:tagLst xmlns:p="http://schemas.openxmlformats.org/presentationml/2006/main">
  <p:tag name="KSO_WM_TAG_VERSION" val="1.0"/>
  <p:tag name="KSO_WM_BEAUTIFY_FLAG" val="#wm#"/>
  <p:tag name="KSO_WM_TEMPLATE_CATEGORY" val="diagram"/>
  <p:tag name="KSO_WM_TEMPLATE_INDEX" val="20168424"/>
  <p:tag name="KSO_WM_UNIT_TYPE" val="l_h_i"/>
  <p:tag name="KSO_WM_UNIT_INDEX" val="1_1_3"/>
  <p:tag name="KSO_WM_UNIT_ID" val="diagram20168424_2*l_h_i*1_1_3"/>
  <p:tag name="KSO_WM_UNIT_LAYERLEVEL" val="1_1_1"/>
  <p:tag name="KSO_WM_DIAGRAM_GROUP_CODE" val="l1-1"/>
  <p:tag name="KSO_WM_UNIT_FILL_FORE_SCHEMECOLOR_INDEX" val="16"/>
  <p:tag name="KSO_WM_UNIT_FILL_TYPE" val="1"/>
  <p:tag name="KSO_WM_UNIT_TEXT_FILL_FORE_SCHEMECOLOR_INDEX" val="14"/>
  <p:tag name="KSO_WM_UNIT_TEXT_FILL_TYPE" val="1"/>
</p:tagLst>
</file>

<file path=ppt/tags/tag66.xml><?xml version="1.0" encoding="utf-8"?>
<p:tagLst xmlns:p="http://schemas.openxmlformats.org/presentationml/2006/main">
  <p:tag name="KSO_WM_TAG_VERSION" val="1.0"/>
  <p:tag name="KSO_WM_BEAUTIFY_FLAG" val="#wm#"/>
  <p:tag name="KSO_WM_TEMPLATE_CATEGORY" val="diagram"/>
  <p:tag name="KSO_WM_TEMPLATE_INDEX" val="20168424"/>
  <p:tag name="KSO_WM_UNIT_TYPE" val="l_h_f"/>
  <p:tag name="KSO_WM_UNIT_INDEX" val="1_2_1"/>
  <p:tag name="KSO_WM_UNIT_LAYERLEVEL" val="1_1_1"/>
  <p:tag name="KSO_WM_UNIT_VALUE" val="33"/>
  <p:tag name="KSO_WM_UNIT_HIGHLIGHT" val="0"/>
  <p:tag name="KSO_WM_UNIT_COMPATIBLE" val="0"/>
  <p:tag name="KSO_WM_UNIT_CLEAR" val="0"/>
  <p:tag name="KSO_WM_UNIT_PRESET_TEXT_INDEX" val="2"/>
  <p:tag name="KSO_WM_UNIT_PRESET_TEXT_LEN" val="20"/>
  <p:tag name="KSO_WM_DIAGRAM_GROUP_CODE" val="l1-1"/>
  <p:tag name="KSO_WM_UNIT_ID" val="diagram20168424_2*l_h_f*1_2_1"/>
  <p:tag name="KSO_WM_UNIT_TEXT_FILL_FORE_SCHEMECOLOR_INDEX" val="13"/>
  <p:tag name="KSO_WM_UNIT_TEXT_FILL_TYPE" val="1"/>
</p:tagLst>
</file>

<file path=ppt/tags/tag67.xml><?xml version="1.0" encoding="utf-8"?>
<p:tagLst xmlns:p="http://schemas.openxmlformats.org/presentationml/2006/main">
  <p:tag name="KSO_WM_TAG_VERSION" val="1.0"/>
  <p:tag name="KSO_WM_BEAUTIFY_FLAG" val="#wm#"/>
  <p:tag name="KSO_WM_TEMPLATE_CATEGORY" val="diagram"/>
  <p:tag name="KSO_WM_TEMPLATE_INDEX" val="20168424"/>
  <p:tag name="KSO_WM_UNIT_TYPE" val="l_h_f"/>
  <p:tag name="KSO_WM_UNIT_INDEX" val="1_1_1"/>
  <p:tag name="KSO_WM_UNIT_LAYERLEVEL" val="1_1_1"/>
  <p:tag name="KSO_WM_UNIT_VALUE" val="33"/>
  <p:tag name="KSO_WM_UNIT_HIGHLIGHT" val="0"/>
  <p:tag name="KSO_WM_UNIT_COMPATIBLE" val="0"/>
  <p:tag name="KSO_WM_UNIT_CLEAR" val="0"/>
  <p:tag name="KSO_WM_UNIT_PRESET_TEXT_INDEX" val="2"/>
  <p:tag name="KSO_WM_UNIT_PRESET_TEXT_LEN" val="20"/>
  <p:tag name="KSO_WM_DIAGRAM_GROUP_CODE" val="l1-1"/>
  <p:tag name="KSO_WM_UNIT_ID" val="diagram20168424_2*l_h_f*1_1_1"/>
  <p:tag name="KSO_WM_UNIT_TEXT_FILL_FORE_SCHEMECOLOR_INDEX" val="13"/>
  <p:tag name="KSO_WM_UNIT_TEXT_FILL_TYPE" val="1"/>
</p:tagLst>
</file>

<file path=ppt/tags/tag68.xml><?xml version="1.0" encoding="utf-8"?>
<p:tagLst xmlns:p="http://schemas.openxmlformats.org/presentationml/2006/main">
  <p:tag name="KSO_WM_TAG_VERSION" val="1.0"/>
  <p:tag name="KSO_WM_BEAUTIFY_FLAG" val="#wm#"/>
  <p:tag name="KSO_WM_TEMPLATE_CATEGORY" val="diagram"/>
  <p:tag name="KSO_WM_TEMPLATE_INDEX" val="20168424"/>
  <p:tag name="KSO_WM_UNIT_TYPE" val="l_h_i"/>
  <p:tag name="KSO_WM_UNIT_INDEX" val="1_2_2"/>
  <p:tag name="KSO_WM_UNIT_ID" val="diagram20168424_2*l_h_i*1_2_2"/>
  <p:tag name="KSO_WM_UNIT_LAYERLEVEL" val="1_1_1"/>
  <p:tag name="KSO_WM_DIAGRAM_GROUP_CODE" val="l1-1"/>
  <p:tag name="KSO_WM_UNIT_FILL_FORE_SCHEMECOLOR_INDEX" val="16"/>
  <p:tag name="KSO_WM_UNIT_FILL_TYPE" val="1"/>
  <p:tag name="KSO_WM_UNIT_TEXT_FILL_FORE_SCHEMECOLOR_INDEX" val="14"/>
  <p:tag name="KSO_WM_UNIT_TEXT_FILL_TYPE" val="1"/>
</p:tagLst>
</file>

<file path=ppt/tags/tag6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87_2*l_h_i*1_1_1"/>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Lst>
</file>

<file path=ppt/tags/tag7.xml><?xml version="1.0" encoding="utf-8"?>
<p:tagLst xmlns:p="http://schemas.openxmlformats.org/presentationml/2006/main">
  <p:tag name="KSO_WM_TAG_VERSION" val="1.0"/>
  <p:tag name="KSO_WM_BEAUTIFY_FLAG" val="#wm#"/>
  <p:tag name="KSO_WM_UNIT_TYPE" val="i"/>
  <p:tag name="KSO_WM_UNIT_ID" val="diagram160488_4*i*7"/>
  <p:tag name="KSO_WM_TEMPLATE_CATEGORY" val="diagram"/>
  <p:tag name="KSO_WM_TEMPLATE_INDEX" val="160488"/>
  <p:tag name="KSO_WM_UNIT_INDEX" val="7"/>
</p:tagLst>
</file>

<file path=ppt/tags/tag7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87_2*l_h_i*1_1_2"/>
  <p:tag name="KSO_WM_TEMPLATE_CATEGORY" val="diagram"/>
  <p:tag name="KSO_WM_TEMPLATE_INDEX" val="7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1.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87_2*l_h_f*1_1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Lst>
</file>

<file path=ppt/tags/tag7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87_2*l_h_i*1_1_1"/>
  <p:tag name="KSO_WM_TEMPLATE_CATEGORY" val="diagram"/>
  <p:tag name="KSO_WM_TEMPLATE_INDEX" val="787"/>
  <p:tag name="KSO_WM_UNIT_LAYERLEVEL" val="1_1_1"/>
  <p:tag name="KSO_WM_TAG_VERSION" val="1.0"/>
  <p:tag name="KSO_WM_BEAUTIFY_FLAG" val="#wm#"/>
  <p:tag name="KSO_WM_UNIT_TEXT_FILL_FORE_SCHEMECOLOR_INDEX" val="5"/>
  <p:tag name="KSO_WM_UNIT_TEXT_FILL_TYPE" val="1"/>
</p:tagLst>
</file>

<file path=ppt/tags/tag7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87_2*l_h_i*1_2_2"/>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Lst>
</file>

<file path=ppt/tags/tag7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87_2*l_h_i*1_2_3"/>
  <p:tag name="KSO_WM_TEMPLATE_CATEGORY" val="diagram"/>
  <p:tag name="KSO_WM_TEMPLATE_INDEX" val="787"/>
  <p:tag name="KSO_WM_UNIT_LAYERLEVEL" val="1_1_1"/>
  <p:tag name="KSO_WM_TAG_VERSION" val="1.0"/>
  <p:tag name="KSO_WM_BEAUTIFY_FLAG" val="#wm#"/>
  <p:tag name="KSO_WM_UNIT_FILL_FORE_SCHEMECOLOR_INDEX" val="6"/>
  <p:tag name="KSO_WM_UNIT_FILL_TYPE" val="1"/>
  <p:tag name="KSO_WM_UNIT_TEXT_FILL_FORE_SCHEMECOLOR_INDEX" val="6"/>
  <p:tag name="KSO_WM_UNIT_TEXT_FILL_TYPE" val="1"/>
</p:tagLst>
</file>

<file path=ppt/tags/tag75.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87_2*l_h_f*1_2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Lst>
</file>

<file path=ppt/tags/tag7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87_2*l_h_i*1_2_1"/>
  <p:tag name="KSO_WM_TEMPLATE_CATEGORY" val="diagram"/>
  <p:tag name="KSO_WM_TEMPLATE_INDEX" val="787"/>
  <p:tag name="KSO_WM_UNIT_LAYERLEVEL" val="1_1_1"/>
  <p:tag name="KSO_WM_TAG_VERSION" val="1.0"/>
  <p:tag name="KSO_WM_BEAUTIFY_FLAG" val="#wm#"/>
  <p:tag name="KSO_WM_UNIT_TEXT_FILL_FORE_SCHEMECOLOR_INDEX" val="6"/>
  <p:tag name="KSO_WM_UNIT_TEXT_FILL_TYPE" val="1"/>
</p:tagLst>
</file>

<file path=ppt/tags/tag7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87_2*l_h_i*1_3_3"/>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Lst>
</file>

<file path=ppt/tags/tag7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87_2*l_h_i*1_3_2"/>
  <p:tag name="KSO_WM_TEMPLATE_CATEGORY" val="diagram"/>
  <p:tag name="KSO_WM_TEMPLATE_INDEX" val="78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79.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87_2*l_h_f*1_3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Lst>
</file>

<file path=ppt/tags/tag8.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2"/>
  <p:tag name="KSO_WM_UNIT_ID" val="diagram160488_4*l_i*1_2"/>
  <p:tag name="KSO_WM_UNIT_CLEAR" val="1"/>
  <p:tag name="KSO_WM_UNIT_LAYERLEVEL" val="1_1"/>
  <p:tag name="KSO_WM_BEAUTIFY_FLAG" val="#wm#"/>
  <p:tag name="KSO_WM_DIAGRAM_GROUP_CODE" val="l1-1"/>
  <p:tag name="KSO_WM_UNIT_FILL_FORE_SCHEMECOLOR_INDEX" val="6"/>
  <p:tag name="KSO_WM_UNIT_FILL_TYPE" val="1"/>
</p:tagLst>
</file>

<file path=ppt/tags/tag8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87_2*l_h_i*1_3_1"/>
  <p:tag name="KSO_WM_TEMPLATE_CATEGORY" val="diagram"/>
  <p:tag name="KSO_WM_TEMPLATE_INDEX" val="787"/>
  <p:tag name="KSO_WM_UNIT_LAYERLEVEL" val="1_1_1"/>
  <p:tag name="KSO_WM_TAG_VERSION" val="1.0"/>
  <p:tag name="KSO_WM_BEAUTIFY_FLAG" val="#wm#"/>
  <p:tag name="KSO_WM_UNIT_TEXT_FILL_FORE_SCHEMECOLOR_INDEX" val="7"/>
  <p:tag name="KSO_WM_UNIT_TEXT_FILL_TYPE" val="1"/>
</p:tagLst>
</file>

<file path=ppt/tags/tag81.xml><?xml version="1.0" encoding="utf-8"?>
<p:tagLst xmlns:p="http://schemas.openxmlformats.org/presentationml/2006/main">
  <p:tag name="PA" val="v4.0.0"/>
</p:tagLst>
</file>

<file path=ppt/tags/tag82.xml><?xml version="1.0" encoding="utf-8"?>
<p:tagLst xmlns:p="http://schemas.openxmlformats.org/presentationml/2006/main">
  <p:tag name="PA" val="v4.0.0"/>
</p:tagLst>
</file>

<file path=ppt/tags/tag83.xml><?xml version="1.0" encoding="utf-8"?>
<p:tagLst xmlns:p="http://schemas.openxmlformats.org/presentationml/2006/main">
  <p:tag name="COMMONDATA" val="eyJoZGlkIjoiNzQ3MTk3OTEyZDg4NzA3ZGRmN2U4ZTcxY2Y1ODYwYzQifQ=="/>
</p:tagLst>
</file>

<file path=ppt/tags/tag9.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2_1"/>
  <p:tag name="KSO_WM_UNIT_ID" val="diagram160488_4*l_h_a*1_2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6"/>
  <p:tag name="KSO_WM_UNIT_FILL_TYPE" val="1"/>
  <p:tag name="KSO_WM_UNIT_TEXT_FILL_FORE_SCHEMECOLOR_INDEX" val="6"/>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自定义 385">
      <a:dk1>
        <a:sysClr val="windowText" lastClr="000000"/>
      </a:dk1>
      <a:lt1>
        <a:srgbClr val="3F3F3F"/>
      </a:lt1>
      <a:dk2>
        <a:srgbClr val="000000"/>
      </a:dk2>
      <a:lt2>
        <a:srgbClr val="7F7F7F"/>
      </a:lt2>
      <a:accent1>
        <a:srgbClr val="3872BA"/>
      </a:accent1>
      <a:accent2>
        <a:srgbClr val="E8ACAB"/>
      </a:accent2>
      <a:accent3>
        <a:srgbClr val="82CBE2"/>
      </a:accent3>
      <a:accent4>
        <a:srgbClr val="F0CB75"/>
      </a:accent4>
      <a:accent5>
        <a:srgbClr val="004F8A"/>
      </a:accent5>
      <a:accent6>
        <a:srgbClr val="004F8A"/>
      </a:accent6>
      <a:hlink>
        <a:srgbClr val="004F8A"/>
      </a:hlink>
      <a:folHlink>
        <a:srgbClr val="004F8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6454</Words>
  <Application>WPS 演示</Application>
  <PresentationFormat>宽屏</PresentationFormat>
  <Paragraphs>314</Paragraphs>
  <Slides>35</Slides>
  <Notes>0</Notes>
  <HiddenSlides>0</HiddenSlides>
  <MMClips>0</MMClips>
  <ScaleCrop>false</ScaleCrop>
  <HeadingPairs>
    <vt:vector size="6" baseType="variant">
      <vt:variant>
        <vt:lpstr>已用的字体</vt:lpstr>
      </vt:variant>
      <vt:variant>
        <vt:i4>32</vt:i4>
      </vt:variant>
      <vt:variant>
        <vt:lpstr>主题</vt:lpstr>
      </vt:variant>
      <vt:variant>
        <vt:i4>2</vt:i4>
      </vt:variant>
      <vt:variant>
        <vt:lpstr>幻灯片标题</vt:lpstr>
      </vt:variant>
      <vt:variant>
        <vt:i4>35</vt:i4>
      </vt:variant>
    </vt:vector>
  </HeadingPairs>
  <TitlesOfParts>
    <vt:vector size="69" baseType="lpstr">
      <vt:lpstr>Arial</vt:lpstr>
      <vt:lpstr>宋体</vt:lpstr>
      <vt:lpstr>Wingdings</vt:lpstr>
      <vt:lpstr>Calibri</vt:lpstr>
      <vt:lpstr>微软雅黑</vt:lpstr>
      <vt:lpstr>Arial Unicode MS</vt:lpstr>
      <vt:lpstr>华文细黑</vt:lpstr>
      <vt:lpstr>字魂27号-布丁体</vt:lpstr>
      <vt:lpstr>Directive Four</vt:lpstr>
      <vt:lpstr>字魂27号-布丁体</vt:lpstr>
      <vt:lpstr>张海山锐谐体</vt:lpstr>
      <vt:lpstr>Signika</vt:lpstr>
      <vt:lpstr>Open Sans Extrabold</vt:lpstr>
      <vt:lpstr>Bebas Neue</vt:lpstr>
      <vt:lpstr>黑体</vt:lpstr>
      <vt:lpstr>Roboto Bold</vt:lpstr>
      <vt:lpstr>Calibri Light</vt:lpstr>
      <vt:lpstr>方正正粗黑简体</vt:lpstr>
      <vt:lpstr>楷体</vt:lpstr>
      <vt:lpstr>Lato Light</vt:lpstr>
      <vt:lpstr>Gill Sans</vt:lpstr>
      <vt:lpstr>Tempus Sans ITC</vt:lpstr>
      <vt:lpstr>Cordia New</vt:lpstr>
      <vt:lpstr>Gill Sans MT</vt:lpstr>
      <vt:lpstr>Yu Gothic Medium</vt:lpstr>
      <vt:lpstr>Algerian</vt:lpstr>
      <vt:lpstr>Adobe Naskh Medium</vt:lpstr>
      <vt:lpstr>Yu Gothic UI Semilight</vt:lpstr>
      <vt:lpstr>Yu Gothic UI Light</vt:lpstr>
      <vt:lpstr>Yu Gothic UI</vt:lpstr>
      <vt:lpstr>Bahnschrift Condensed</vt:lpstr>
      <vt:lpstr>Bahnschrift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老学生一枚</cp:lastModifiedBy>
  <cp:revision>51</cp:revision>
  <dcterms:created xsi:type="dcterms:W3CDTF">2022-08-19T03:16:00Z</dcterms:created>
  <dcterms:modified xsi:type="dcterms:W3CDTF">2022-08-19T06:26:06Z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BA7108D6BEB6443E94F70ADC15FE6620</vt:lpwstr>
  </property>
  <property fmtid="{D5CDD505-2E9C-101B-9397-08002B2CF9AE}" pid="3" name="KSOProductBuildVer">
    <vt:lpwstr>2052-11.1.0.12302</vt:lpwstr>
  </property>
</Properties>
</file>